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33"/>
  </p:notesMasterIdLst>
  <p:sldIdLst>
    <p:sldId id="256" r:id="rId2"/>
    <p:sldId id="262" r:id="rId3"/>
    <p:sldId id="258" r:id="rId4"/>
    <p:sldId id="293" r:id="rId5"/>
    <p:sldId id="294" r:id="rId6"/>
    <p:sldId id="296" r:id="rId7"/>
    <p:sldId id="272" r:id="rId8"/>
    <p:sldId id="319" r:id="rId9"/>
    <p:sldId id="280" r:id="rId10"/>
    <p:sldId id="278" r:id="rId11"/>
    <p:sldId id="264" r:id="rId12"/>
    <p:sldId id="306" r:id="rId13"/>
    <p:sldId id="266" r:id="rId14"/>
    <p:sldId id="303" r:id="rId15"/>
    <p:sldId id="287" r:id="rId16"/>
    <p:sldId id="307" r:id="rId17"/>
    <p:sldId id="282" r:id="rId18"/>
    <p:sldId id="308" r:id="rId19"/>
    <p:sldId id="312" r:id="rId20"/>
    <p:sldId id="311" r:id="rId21"/>
    <p:sldId id="310" r:id="rId22"/>
    <p:sldId id="309" r:id="rId23"/>
    <p:sldId id="314" r:id="rId24"/>
    <p:sldId id="313" r:id="rId25"/>
    <p:sldId id="315" r:id="rId26"/>
    <p:sldId id="316" r:id="rId27"/>
    <p:sldId id="317" r:id="rId28"/>
    <p:sldId id="318" r:id="rId29"/>
    <p:sldId id="320" r:id="rId30"/>
    <p:sldId id="304" r:id="rId31"/>
    <p:sldId id="2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99"/>
    <a:srgbClr val="6F6F6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7"/>
    <p:restoredTop sz="78980"/>
  </p:normalViewPr>
  <p:slideViewPr>
    <p:cSldViewPr snapToGrid="0" snapToObjects="1">
      <p:cViewPr varScale="1">
        <p:scale>
          <a:sx n="100" d="100"/>
          <a:sy n="100" d="100"/>
        </p:scale>
        <p:origin x="168" y="160"/>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28172-0574-2E48-B0C7-DCE1DC7B3A69}" type="datetimeFigureOut">
              <a:rPr lang="en-US" smtClean="0"/>
              <a:t>3/26/21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0423F-F381-4845-9A10-05BF2B42908C}" type="slidenum">
              <a:rPr lang="en-US" smtClean="0"/>
              <a:t>‹#›</a:t>
            </a:fld>
            <a:endParaRPr lang="en-US" dirty="0"/>
          </a:p>
        </p:txBody>
      </p:sp>
    </p:spTree>
    <p:extLst>
      <p:ext uri="{BB962C8B-B14F-4D97-AF65-F5344CB8AC3E}">
        <p14:creationId xmlns:p14="http://schemas.microsoft.com/office/powerpoint/2010/main" val="749698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0423F-F381-4845-9A10-05BF2B42908C}" type="slidenum">
              <a:rPr lang="en-US" smtClean="0"/>
              <a:t>15</a:t>
            </a:fld>
            <a:endParaRPr lang="en-US" dirty="0"/>
          </a:p>
        </p:txBody>
      </p:sp>
    </p:spTree>
    <p:extLst>
      <p:ext uri="{BB962C8B-B14F-4D97-AF65-F5344CB8AC3E}">
        <p14:creationId xmlns:p14="http://schemas.microsoft.com/office/powerpoint/2010/main" val="932204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60423F-F381-4845-9A10-05BF2B42908C}" type="slidenum">
              <a:rPr lang="en-US" smtClean="0"/>
              <a:t>20</a:t>
            </a:fld>
            <a:endParaRPr lang="en-US" dirty="0"/>
          </a:p>
        </p:txBody>
      </p:sp>
    </p:spTree>
    <p:extLst>
      <p:ext uri="{BB962C8B-B14F-4D97-AF65-F5344CB8AC3E}">
        <p14:creationId xmlns:p14="http://schemas.microsoft.com/office/powerpoint/2010/main" val="352358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FAFB-9604-0C40-9137-C2A05B0A60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3E7D86-CBA3-CD49-8080-93467ACBE6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0F2F8B-899D-F14F-AC75-1D0B318ED907}"/>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DB64AB14-0780-294B-BD92-7A611D617D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EE5524-2116-D64E-B4A6-CB063C915449}"/>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26144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8554-1705-D641-81AF-B4E59DBD5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DD6C10-38DD-EA49-B0AF-E83C52EF2E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535164-2075-9740-878E-83A9529C9AD0}"/>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5AD194B7-AA7A-E748-81D2-2DDC7A6B57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5A6DC1-CEE8-6242-A1FE-EC7C52D632C9}"/>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161288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981F08-9704-BE4E-8F0B-0ABA579CFA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24869-C314-8540-A7A8-B729F27301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A9CC4-CF29-A945-8172-137D9E26B39E}"/>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78E48D42-4102-8B4C-9AB6-08E6583203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B6BB8E-6698-1648-A566-59839A5C8E57}"/>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196962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6FC07-9159-2845-9098-E7A867CE6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8FC38-2D5D-B64E-9174-52E7F19B585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CA4C2-A26B-734E-A82E-04964B829EFD}"/>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F329533F-52E6-7F45-B255-A0E7BDC81E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C0CEE8-60B3-4E42-B2B7-2AA353CB0022}"/>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1116125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8A4BD-090E-934D-94A3-46858F59CB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240A25-9434-8F4F-B615-BFBE8722CA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87227E-905B-8048-8484-FA92E9304856}"/>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2417FE76-0372-D647-BFA6-D5FC05B346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8C4006-4F5F-D944-9F21-F3FD35D0DCD2}"/>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59198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EC5A-6490-5E46-8EC2-57214C49BD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92805A-8B6F-8245-A2A0-5D5C8C46F2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3798B-4417-024C-A2A1-A36CF287E4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C4E262-ECF8-7745-BA10-73F8F6B07FAE}"/>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6" name="Footer Placeholder 5">
            <a:extLst>
              <a:ext uri="{FF2B5EF4-FFF2-40B4-BE49-F238E27FC236}">
                <a16:creationId xmlns:a16="http://schemas.microsoft.com/office/drawing/2014/main" id="{30D38FAD-3630-FE41-B37A-5818721F63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3D4EE0-A2F4-EC48-9666-EE7033128ACC}"/>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28066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9CFD-95C6-2E44-8850-E3A75DA68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ECE7C2-7580-1C4E-BA8F-708BC5A091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50C9D5-2192-FA47-88DF-5FD190489B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0D136E-84E7-464F-8670-C199B2636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AADB12-AC47-5B43-8058-444E47DC4E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95B222-4B98-174F-880F-665FB5EE3696}"/>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8" name="Footer Placeholder 7">
            <a:extLst>
              <a:ext uri="{FF2B5EF4-FFF2-40B4-BE49-F238E27FC236}">
                <a16:creationId xmlns:a16="http://schemas.microsoft.com/office/drawing/2014/main" id="{18804E90-40C5-6743-82FC-DB2167BFC14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3126CA-D50B-BF48-8BF7-4A4BAAE00B50}"/>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2474745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AEA5-CE14-E04D-BBCC-B0200D807E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89A058-448F-444D-B38C-F62BEC7B927E}"/>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4" name="Footer Placeholder 3">
            <a:extLst>
              <a:ext uri="{FF2B5EF4-FFF2-40B4-BE49-F238E27FC236}">
                <a16:creationId xmlns:a16="http://schemas.microsoft.com/office/drawing/2014/main" id="{EF201F47-8EA9-9A45-8274-B767C310C2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DB286D-7F87-9E46-94FD-BBD58E003426}"/>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37029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CF2028-9EB0-D143-8CC9-DC2F0FFF6399}"/>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3" name="Footer Placeholder 2">
            <a:extLst>
              <a:ext uri="{FF2B5EF4-FFF2-40B4-BE49-F238E27FC236}">
                <a16:creationId xmlns:a16="http://schemas.microsoft.com/office/drawing/2014/main" id="{1F5579DD-F210-1D4D-8300-380F6C1477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1031B9-41DC-7E40-9CAF-276CB0421FA3}"/>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67866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9E91-F7C0-AA4C-992D-F5ED282A98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7B0E26-A107-4743-922F-56F023EF9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1EACA5-C33A-AD4A-BB0D-CA7108D5E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81C620-7538-9047-ABD7-8234E29A0FDA}"/>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6" name="Footer Placeholder 5">
            <a:extLst>
              <a:ext uri="{FF2B5EF4-FFF2-40B4-BE49-F238E27FC236}">
                <a16:creationId xmlns:a16="http://schemas.microsoft.com/office/drawing/2014/main" id="{D57330F2-9A70-AC4B-BE7A-690014267F4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0AF961-74E7-AE4D-8F3C-214383A200B0}"/>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9108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DA36-E611-4649-AD97-6696EF35C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64189B-0E79-544D-B63A-B08058D800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F27D65D-762B-9C45-B199-0B11B7E2E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6D077A-647E-8241-994B-F19B91373082}"/>
              </a:ext>
            </a:extLst>
          </p:cNvPr>
          <p:cNvSpPr>
            <a:spLocks noGrp="1"/>
          </p:cNvSpPr>
          <p:nvPr>
            <p:ph type="dt" sz="half" idx="10"/>
          </p:nvPr>
        </p:nvSpPr>
        <p:spPr/>
        <p:txBody>
          <a:bodyPr/>
          <a:lstStyle/>
          <a:p>
            <a:fld id="{3CBBFF61-6D62-A740-B4C5-3AEDB3137AB8}" type="datetimeFigureOut">
              <a:rPr lang="en-US" smtClean="0"/>
              <a:t>3/26/21</a:t>
            </a:fld>
            <a:endParaRPr lang="en-US" dirty="0"/>
          </a:p>
        </p:txBody>
      </p:sp>
      <p:sp>
        <p:nvSpPr>
          <p:cNvPr id="6" name="Footer Placeholder 5">
            <a:extLst>
              <a:ext uri="{FF2B5EF4-FFF2-40B4-BE49-F238E27FC236}">
                <a16:creationId xmlns:a16="http://schemas.microsoft.com/office/drawing/2014/main" id="{912CE462-D2B3-3540-8AC0-50F2E163D7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4B13064-B8EC-1E42-BF1E-FE6C44CCB127}"/>
              </a:ext>
            </a:extLst>
          </p:cNvPr>
          <p:cNvSpPr>
            <a:spLocks noGrp="1"/>
          </p:cNvSpPr>
          <p:nvPr>
            <p:ph type="sldNum" sz="quarter" idx="12"/>
          </p:nvPr>
        </p:nvSpPr>
        <p:spPr/>
        <p:txBody>
          <a:bodyPr/>
          <a:lstStyle/>
          <a:p>
            <a:fld id="{4EE41BC3-F3CF-C543-9231-5FAEF3F5B761}" type="slidenum">
              <a:rPr lang="en-US" smtClean="0"/>
              <a:t>‹#›</a:t>
            </a:fld>
            <a:endParaRPr lang="en-US" dirty="0"/>
          </a:p>
        </p:txBody>
      </p:sp>
    </p:spTree>
    <p:extLst>
      <p:ext uri="{BB962C8B-B14F-4D97-AF65-F5344CB8AC3E}">
        <p14:creationId xmlns:p14="http://schemas.microsoft.com/office/powerpoint/2010/main" val="59634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E08D6-110A-7D43-8F70-F40E4FB372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60EDAC-5F76-374D-97C1-63EBE67E7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1100A-9319-8741-920D-0415A9AFB2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BFF61-6D62-A740-B4C5-3AEDB3137AB8}" type="datetimeFigureOut">
              <a:rPr lang="en-US" smtClean="0"/>
              <a:t>3/26/21</a:t>
            </a:fld>
            <a:endParaRPr lang="en-US" dirty="0"/>
          </a:p>
        </p:txBody>
      </p:sp>
      <p:sp>
        <p:nvSpPr>
          <p:cNvPr id="5" name="Footer Placeholder 4">
            <a:extLst>
              <a:ext uri="{FF2B5EF4-FFF2-40B4-BE49-F238E27FC236}">
                <a16:creationId xmlns:a16="http://schemas.microsoft.com/office/drawing/2014/main" id="{A9AD7DB1-E062-B242-A01F-3EEA71D1B8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780CF72-00F8-AD43-A431-A5F3C8D328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41BC3-F3CF-C543-9231-5FAEF3F5B761}" type="slidenum">
              <a:rPr lang="en-US" smtClean="0"/>
              <a:t>‹#›</a:t>
            </a:fld>
            <a:endParaRPr lang="en-US" dirty="0"/>
          </a:p>
        </p:txBody>
      </p:sp>
    </p:spTree>
    <p:extLst>
      <p:ext uri="{BB962C8B-B14F-4D97-AF65-F5344CB8AC3E}">
        <p14:creationId xmlns:p14="http://schemas.microsoft.com/office/powerpoint/2010/main" val="248433304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A3FA5-121E-B14B-BE78-A5B1E6918253}"/>
              </a:ext>
            </a:extLst>
          </p:cNvPr>
          <p:cNvSpPr>
            <a:spLocks noGrp="1"/>
          </p:cNvSpPr>
          <p:nvPr>
            <p:ph type="ctrTitle"/>
          </p:nvPr>
        </p:nvSpPr>
        <p:spPr>
          <a:xfrm>
            <a:off x="1524000" y="857250"/>
            <a:ext cx="9144000" cy="3100388"/>
          </a:xfrm>
        </p:spPr>
        <p:txBody>
          <a:bodyPr>
            <a:normAutofit/>
          </a:bodyPr>
          <a:lstStyle/>
          <a:p>
            <a:r>
              <a:rPr lang="en-US" dirty="0"/>
              <a:t>Drafting Practice Consent Forms and Understanding Marketing under HIPAA</a:t>
            </a:r>
          </a:p>
        </p:txBody>
      </p:sp>
      <p:sp>
        <p:nvSpPr>
          <p:cNvPr id="3" name="Subtitle 2">
            <a:extLst>
              <a:ext uri="{FF2B5EF4-FFF2-40B4-BE49-F238E27FC236}">
                <a16:creationId xmlns:a16="http://schemas.microsoft.com/office/drawing/2014/main" id="{DFBA8E05-E0E6-724E-8DEA-876CCA472937}"/>
              </a:ext>
            </a:extLst>
          </p:cNvPr>
          <p:cNvSpPr>
            <a:spLocks noGrp="1"/>
          </p:cNvSpPr>
          <p:nvPr>
            <p:ph type="subTitle" idx="1"/>
          </p:nvPr>
        </p:nvSpPr>
        <p:spPr>
          <a:xfrm>
            <a:off x="1524000" y="4826000"/>
            <a:ext cx="9144000" cy="1538287"/>
          </a:xfrm>
        </p:spPr>
        <p:txBody>
          <a:bodyPr/>
          <a:lstStyle/>
          <a:p>
            <a:r>
              <a:rPr lang="en-US" dirty="0"/>
              <a:t>Presented by: Stephanie Rodin, Esq., of Rodin Legal, P.C., </a:t>
            </a:r>
          </a:p>
          <a:p>
            <a:r>
              <a:rPr lang="en-US" dirty="0"/>
              <a:t>Business Attorney for the Healthcare Professional</a:t>
            </a:r>
          </a:p>
        </p:txBody>
      </p:sp>
    </p:spTree>
    <p:extLst>
      <p:ext uri="{BB962C8B-B14F-4D97-AF65-F5344CB8AC3E}">
        <p14:creationId xmlns:p14="http://schemas.microsoft.com/office/powerpoint/2010/main" val="57272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D88DD-A9B7-8A41-9768-2DFEB588C539}"/>
              </a:ext>
            </a:extLst>
          </p:cNvPr>
          <p:cNvSpPr>
            <a:spLocks noGrp="1"/>
          </p:cNvSpPr>
          <p:nvPr>
            <p:ph type="title"/>
          </p:nvPr>
        </p:nvSpPr>
        <p:spPr>
          <a:xfrm>
            <a:off x="1141413" y="8352"/>
            <a:ext cx="9905998" cy="1905000"/>
          </a:xfrm>
        </p:spPr>
        <p:txBody>
          <a:bodyPr>
            <a:normAutofit/>
          </a:bodyPr>
          <a:lstStyle/>
          <a:p>
            <a:pPr algn="ctr"/>
            <a:r>
              <a:rPr lang="en-US" sz="4400" dirty="0"/>
              <a:t>In-Network Provider	</a:t>
            </a:r>
          </a:p>
        </p:txBody>
      </p:sp>
      <p:sp>
        <p:nvSpPr>
          <p:cNvPr id="3" name="Content Placeholder 2">
            <a:extLst>
              <a:ext uri="{FF2B5EF4-FFF2-40B4-BE49-F238E27FC236}">
                <a16:creationId xmlns:a16="http://schemas.microsoft.com/office/drawing/2014/main" id="{CC2C557C-3FE5-8C4D-B508-520F7B386C7F}"/>
              </a:ext>
            </a:extLst>
          </p:cNvPr>
          <p:cNvSpPr>
            <a:spLocks noGrp="1"/>
          </p:cNvSpPr>
          <p:nvPr>
            <p:ph idx="1"/>
          </p:nvPr>
        </p:nvSpPr>
        <p:spPr>
          <a:xfrm>
            <a:off x="0" y="1402914"/>
            <a:ext cx="12191999" cy="5455085"/>
          </a:xfrm>
        </p:spPr>
        <p:txBody>
          <a:bodyPr>
            <a:normAutofit/>
          </a:bodyPr>
          <a:lstStyle/>
          <a:p>
            <a:endParaRPr lang="en-US" sz="1900" dirty="0"/>
          </a:p>
          <a:p>
            <a:pPr marL="457200" lvl="1" indent="0">
              <a:buNone/>
            </a:pPr>
            <a:r>
              <a:rPr lang="en-US" dirty="0"/>
              <a:t>This means that the patient has health insurance and the provider is considered on their plan – “in their network”.    When this occurs, the patient will be responsible for the following:</a:t>
            </a:r>
          </a:p>
          <a:p>
            <a:pPr marL="457200" lvl="1" indent="0">
              <a:buNone/>
            </a:pPr>
            <a:endParaRPr lang="en-US" dirty="0"/>
          </a:p>
          <a:p>
            <a:pPr lvl="1"/>
            <a:r>
              <a:rPr lang="en-US" dirty="0"/>
              <a:t>Any copays owed for the visit</a:t>
            </a:r>
          </a:p>
          <a:p>
            <a:pPr lvl="1"/>
            <a:r>
              <a:rPr lang="en-US" dirty="0"/>
              <a:t>Any amounts not covered by their insurance company, after receiving what’s called an Explanation of Benefits (EOB)</a:t>
            </a:r>
          </a:p>
          <a:p>
            <a:pPr marL="457200" lvl="1" indent="0">
              <a:buNone/>
            </a:pPr>
            <a:endParaRPr lang="en-US" dirty="0"/>
          </a:p>
          <a:p>
            <a:pPr marL="457200" lvl="1" indent="0">
              <a:buNone/>
            </a:pPr>
            <a:r>
              <a:rPr lang="en-US" dirty="0"/>
              <a:t>It is likely that the patient will only need to pay their copay to the provider.  This will all depend on the type of coverage they have, their plan and the type of specialist of the provider.</a:t>
            </a:r>
          </a:p>
          <a:p>
            <a:pPr marL="457200" lvl="1" indent="0">
              <a:buNone/>
            </a:pPr>
            <a:endParaRPr lang="en-US" dirty="0"/>
          </a:p>
          <a:p>
            <a:pPr marL="457200" lvl="1" indent="0">
              <a:buNone/>
            </a:pPr>
            <a:r>
              <a:rPr lang="en-US" dirty="0"/>
              <a:t>Practices may even confirm coverage for a new patient prior to providing treatment so that there are no surprises.</a:t>
            </a:r>
          </a:p>
          <a:p>
            <a:pPr marL="457200" lvl="1" indent="0">
              <a:buNone/>
            </a:pPr>
            <a:endParaRPr lang="en-US" dirty="0"/>
          </a:p>
        </p:txBody>
      </p:sp>
    </p:spTree>
    <p:extLst>
      <p:ext uri="{BB962C8B-B14F-4D97-AF65-F5344CB8AC3E}">
        <p14:creationId xmlns:p14="http://schemas.microsoft.com/office/powerpoint/2010/main" val="293491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1262D-9497-934A-A6CB-715FC6A23700}"/>
              </a:ext>
            </a:extLst>
          </p:cNvPr>
          <p:cNvSpPr>
            <a:spLocks noGrp="1"/>
          </p:cNvSpPr>
          <p:nvPr>
            <p:ph idx="1"/>
          </p:nvPr>
        </p:nvSpPr>
        <p:spPr>
          <a:xfrm>
            <a:off x="0" y="1572969"/>
            <a:ext cx="12192000" cy="4832420"/>
          </a:xfrm>
        </p:spPr>
        <p:txBody>
          <a:bodyPr>
            <a:normAutofit fontScale="92500" lnSpcReduction="10000"/>
          </a:bodyPr>
          <a:lstStyle/>
          <a:p>
            <a:pPr marL="0" indent="0" algn="just">
              <a:buNone/>
            </a:pPr>
            <a:endParaRPr lang="en-US" sz="3600" dirty="0"/>
          </a:p>
          <a:p>
            <a:pPr marL="0" indent="0" algn="just">
              <a:buNone/>
            </a:pPr>
            <a:r>
              <a:rPr lang="en-US" sz="3200" dirty="0"/>
              <a:t>As an out-of-network provider, the patient will always be responsible for the full amount of the services provided by the provider.  However, they may be reimbursed by their insurance carrier if they have out of network coverage.</a:t>
            </a:r>
          </a:p>
          <a:p>
            <a:pPr marL="0" indent="0" algn="just">
              <a:buNone/>
            </a:pPr>
            <a:endParaRPr lang="en-US" sz="3200" dirty="0"/>
          </a:p>
          <a:p>
            <a:pPr algn="just"/>
            <a:r>
              <a:rPr lang="en-US" sz="3200" dirty="0"/>
              <a:t>Practices will inform the patient of their responsibility on their forms</a:t>
            </a:r>
          </a:p>
          <a:p>
            <a:pPr algn="just"/>
            <a:r>
              <a:rPr lang="en-US" sz="3200" dirty="0"/>
              <a:t>Patients need to understand that regardless if insurance covers or not, they will be held fully responsible for all payments related to services rendered</a:t>
            </a:r>
          </a:p>
          <a:p>
            <a:pPr algn="just"/>
            <a:r>
              <a:rPr lang="en-US" sz="3200" dirty="0"/>
              <a:t>Practices, at their option, may assist the patient to determine if they have out of network coverage, but generally, it is the responsibility of the patient.</a:t>
            </a:r>
          </a:p>
        </p:txBody>
      </p:sp>
      <p:sp>
        <p:nvSpPr>
          <p:cNvPr id="2" name="TextBox 1">
            <a:extLst>
              <a:ext uri="{FF2B5EF4-FFF2-40B4-BE49-F238E27FC236}">
                <a16:creationId xmlns:a16="http://schemas.microsoft.com/office/drawing/2014/main" id="{05ED375B-04C4-ED4C-9EB4-8E88FA250F71}"/>
              </a:ext>
            </a:extLst>
          </p:cNvPr>
          <p:cNvSpPr txBox="1"/>
          <p:nvPr/>
        </p:nvSpPr>
        <p:spPr>
          <a:xfrm>
            <a:off x="0" y="646043"/>
            <a:ext cx="12192000" cy="769441"/>
          </a:xfrm>
          <a:prstGeom prst="rect">
            <a:avLst/>
          </a:prstGeom>
          <a:noFill/>
        </p:spPr>
        <p:txBody>
          <a:bodyPr wrap="square" rtlCol="0">
            <a:spAutoFit/>
          </a:bodyPr>
          <a:lstStyle/>
          <a:p>
            <a:pPr algn="ctr"/>
            <a:r>
              <a:rPr lang="en-US" sz="4400" dirty="0"/>
              <a:t>Out-Of-Network Provider</a:t>
            </a:r>
          </a:p>
        </p:txBody>
      </p:sp>
    </p:spTree>
    <p:extLst>
      <p:ext uri="{BB962C8B-B14F-4D97-AF65-F5344CB8AC3E}">
        <p14:creationId xmlns:p14="http://schemas.microsoft.com/office/powerpoint/2010/main" val="340733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B28F-D4F6-424A-BC57-DC341AFD640D}"/>
              </a:ext>
            </a:extLst>
          </p:cNvPr>
          <p:cNvSpPr>
            <a:spLocks noGrp="1"/>
          </p:cNvSpPr>
          <p:nvPr>
            <p:ph type="title"/>
          </p:nvPr>
        </p:nvSpPr>
        <p:spPr/>
        <p:txBody>
          <a:bodyPr/>
          <a:lstStyle/>
          <a:p>
            <a:pPr algn="ctr"/>
            <a:r>
              <a:rPr lang="en-US" dirty="0"/>
              <a:t>Medicare Coverage</a:t>
            </a:r>
          </a:p>
        </p:txBody>
      </p:sp>
      <p:sp>
        <p:nvSpPr>
          <p:cNvPr id="3" name="Content Placeholder 2">
            <a:extLst>
              <a:ext uri="{FF2B5EF4-FFF2-40B4-BE49-F238E27FC236}">
                <a16:creationId xmlns:a16="http://schemas.microsoft.com/office/drawing/2014/main" id="{091B87F5-C058-BC48-9C96-CFB59BC884CA}"/>
              </a:ext>
            </a:extLst>
          </p:cNvPr>
          <p:cNvSpPr>
            <a:spLocks noGrp="1"/>
          </p:cNvSpPr>
          <p:nvPr>
            <p:ph idx="1"/>
          </p:nvPr>
        </p:nvSpPr>
        <p:spPr/>
        <p:txBody>
          <a:bodyPr>
            <a:normAutofit lnSpcReduction="10000"/>
          </a:bodyPr>
          <a:lstStyle/>
          <a:p>
            <a:pPr marL="0" indent="0">
              <a:buNone/>
            </a:pPr>
            <a:r>
              <a:rPr lang="en-US" dirty="0"/>
              <a:t>As the baby boomers generation are now mostly of age, there is an increase in Medicare coverage.  A physician must intentionally opt-out of Medicare.  The financial forms is a way to inform the potential patients that they are or are not part of Medicare and thus whether the patient will have coverage.  </a:t>
            </a:r>
          </a:p>
          <a:p>
            <a:pPr marL="0" indent="0">
              <a:buNone/>
            </a:pPr>
            <a:endParaRPr lang="en-US" dirty="0"/>
          </a:p>
          <a:p>
            <a:pPr marL="0" indent="0">
              <a:buNone/>
            </a:pPr>
            <a:r>
              <a:rPr lang="en-US" dirty="0"/>
              <a:t>This is very important for the provider because if they treat someone on Medicare, and they have not opted out of Medicare, they must accept payment from Medicare, unless they meet certain exceptions per Medicare rules.  This can be very tricky and informing the patient about the practices’ status with Medicare can avoid many issues later.</a:t>
            </a:r>
          </a:p>
        </p:txBody>
      </p:sp>
    </p:spTree>
    <p:extLst>
      <p:ext uri="{BB962C8B-B14F-4D97-AF65-F5344CB8AC3E}">
        <p14:creationId xmlns:p14="http://schemas.microsoft.com/office/powerpoint/2010/main" val="67962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1262D-9497-934A-A6CB-715FC6A23700}"/>
              </a:ext>
            </a:extLst>
          </p:cNvPr>
          <p:cNvSpPr>
            <a:spLocks noGrp="1"/>
          </p:cNvSpPr>
          <p:nvPr>
            <p:ph idx="1"/>
          </p:nvPr>
        </p:nvSpPr>
        <p:spPr>
          <a:xfrm>
            <a:off x="965200" y="965200"/>
            <a:ext cx="10515600" cy="5427663"/>
          </a:xfrm>
        </p:spPr>
        <p:txBody>
          <a:bodyPr>
            <a:normAutofit fontScale="92500" lnSpcReduction="20000"/>
          </a:bodyPr>
          <a:lstStyle/>
          <a:p>
            <a:pPr marL="0" indent="0" algn="ctr">
              <a:buNone/>
            </a:pPr>
            <a:r>
              <a:rPr lang="en-US" sz="4400" b="1" u="sng" dirty="0"/>
              <a:t>HIPAA POLICIES</a:t>
            </a:r>
          </a:p>
          <a:p>
            <a:pPr marL="0" indent="0" algn="just">
              <a:buNone/>
            </a:pPr>
            <a:r>
              <a:rPr lang="en-US" sz="2800" dirty="0"/>
              <a:t>As everyone is aware, HIPAA, which stands for Health </a:t>
            </a:r>
            <a:r>
              <a:rPr lang="en-US" dirty="0"/>
              <a:t>Insurance Portability and Accountability Act</a:t>
            </a:r>
            <a:r>
              <a:rPr lang="en-US" sz="2800" dirty="0"/>
              <a:t> controls what is called protected health information (PHI) fo</a:t>
            </a:r>
            <a:r>
              <a:rPr lang="en-US" dirty="0"/>
              <a:t>r any covered entity</a:t>
            </a:r>
            <a:r>
              <a:rPr lang="en-US" sz="2800" dirty="0"/>
              <a:t>. A covered entity is generally any entity that is in contact with PHI and transfers PHI electronically.</a:t>
            </a:r>
          </a:p>
          <a:p>
            <a:pPr marL="0" indent="0" algn="just">
              <a:buNone/>
            </a:pPr>
            <a:endParaRPr lang="en-US" sz="2800" dirty="0"/>
          </a:p>
          <a:p>
            <a:pPr marL="0" indent="0" algn="just">
              <a:buNone/>
            </a:pPr>
            <a:r>
              <a:rPr lang="en-US" sz="2800" dirty="0"/>
              <a:t>Generally, a practice that accepts insurance is automatically considered a covered entity.  Keep in mind tha</a:t>
            </a:r>
            <a:r>
              <a:rPr lang="en-US" dirty="0"/>
              <a:t>t there are always exceptions, and it is crucial to understand the overall concept of the individual practice to determine whether they fall under HIPAA.</a:t>
            </a:r>
          </a:p>
          <a:p>
            <a:pPr marL="0" indent="0" algn="just">
              <a:buNone/>
            </a:pPr>
            <a:r>
              <a:rPr lang="en-US" sz="2800" dirty="0"/>
              <a:t>If HIPAA applies, the practice needs to provide information to the patient on what happens to their PHI: how is it shared, stored and who has access to it.</a:t>
            </a:r>
          </a:p>
          <a:p>
            <a:pPr marL="0" indent="0" algn="just">
              <a:buNone/>
            </a:pPr>
            <a:endParaRPr lang="en-US" dirty="0"/>
          </a:p>
          <a:p>
            <a:pPr marL="0" indent="0" algn="just">
              <a:buNone/>
            </a:pPr>
            <a:r>
              <a:rPr lang="en-US" sz="2800" dirty="0"/>
              <a:t>The policies must also include the rights of the patient and what information they are entitled to and what happens if there is a breach of their PHI.  </a:t>
            </a:r>
          </a:p>
          <a:p>
            <a:pPr marL="0" indent="0" algn="just">
              <a:buNone/>
            </a:pPr>
            <a:endParaRPr lang="en-US" dirty="0"/>
          </a:p>
          <a:p>
            <a:pPr marL="0" indent="0" algn="just">
              <a:buNone/>
            </a:pPr>
            <a:endParaRPr lang="en-US" sz="2800" dirty="0"/>
          </a:p>
          <a:p>
            <a:pPr marL="0" indent="0" algn="just">
              <a:buNone/>
            </a:pPr>
            <a:endParaRPr lang="en-US" sz="2800" dirty="0"/>
          </a:p>
        </p:txBody>
      </p:sp>
    </p:spTree>
    <p:extLst>
      <p:ext uri="{BB962C8B-B14F-4D97-AF65-F5344CB8AC3E}">
        <p14:creationId xmlns:p14="http://schemas.microsoft.com/office/powerpoint/2010/main" val="1411081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07C0C16-B972-A34E-B6EF-D0FA052D042B}"/>
              </a:ext>
            </a:extLst>
          </p:cNvPr>
          <p:cNvSpPr txBox="1">
            <a:spLocks/>
          </p:cNvSpPr>
          <p:nvPr/>
        </p:nvSpPr>
        <p:spPr>
          <a:xfrm>
            <a:off x="825500" y="1536701"/>
            <a:ext cx="10528300" cy="4196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a:p>
            <a:endParaRPr lang="en-US" dirty="0"/>
          </a:p>
        </p:txBody>
      </p:sp>
      <p:sp>
        <p:nvSpPr>
          <p:cNvPr id="5" name="TextBox 4">
            <a:extLst>
              <a:ext uri="{FF2B5EF4-FFF2-40B4-BE49-F238E27FC236}">
                <a16:creationId xmlns:a16="http://schemas.microsoft.com/office/drawing/2014/main" id="{7BB1F084-3FB0-7045-B3CA-B327E74F7420}"/>
              </a:ext>
            </a:extLst>
          </p:cNvPr>
          <p:cNvSpPr txBox="1"/>
          <p:nvPr/>
        </p:nvSpPr>
        <p:spPr>
          <a:xfrm>
            <a:off x="215900" y="215900"/>
            <a:ext cx="11747500" cy="6309420"/>
          </a:xfrm>
          <a:prstGeom prst="rect">
            <a:avLst/>
          </a:prstGeom>
          <a:noFill/>
        </p:spPr>
        <p:txBody>
          <a:bodyPr wrap="square" rtlCol="0">
            <a:spAutoFit/>
          </a:bodyPr>
          <a:lstStyle/>
          <a:p>
            <a:pPr algn="ctr"/>
            <a:endParaRPr lang="en-US" sz="2400" dirty="0"/>
          </a:p>
          <a:p>
            <a:pPr algn="ctr"/>
            <a:r>
              <a:rPr lang="en-US" sz="4400" u="sng" dirty="0"/>
              <a:t>COVID-19 FORMS</a:t>
            </a:r>
          </a:p>
          <a:p>
            <a:pPr algn="just"/>
            <a:endParaRPr lang="en-US" sz="2400" dirty="0"/>
          </a:p>
          <a:p>
            <a:pPr algn="just"/>
            <a:r>
              <a:rPr lang="en-US" sz="2400" dirty="0"/>
              <a:t>Since 2020, may practices have started to include a form that relates to the pandemic involving COVID-19.  These forms are meant to provide assurances to the patients in the protocols set up by the practice regarding the health and safety of their employees and patients.</a:t>
            </a:r>
          </a:p>
          <a:p>
            <a:pPr algn="just"/>
            <a:endParaRPr lang="en-US" sz="2400" dirty="0"/>
          </a:p>
          <a:p>
            <a:pPr algn="just"/>
            <a:r>
              <a:rPr lang="en-US" sz="2400" dirty="0"/>
              <a:t>As a result of the many updates concerning COVID-19, especially with the vaccine now being provided, these forms tend to change to accommodate the current understanding of the virus.</a:t>
            </a:r>
          </a:p>
          <a:p>
            <a:pPr algn="just"/>
            <a:endParaRPr lang="en-US" sz="2400" dirty="0"/>
          </a:p>
          <a:p>
            <a:pPr algn="just"/>
            <a:r>
              <a:rPr lang="en-US" sz="2400" dirty="0"/>
              <a:t>Practices want to protect themselves from a potential COVID-19 exposure to a patient and having the patient sign a form that indicates that there is a still a risk and they are agreeing to accept treatment in person, understanding this risk, will provide some protection to the practice.</a:t>
            </a:r>
          </a:p>
        </p:txBody>
      </p:sp>
    </p:spTree>
    <p:extLst>
      <p:ext uri="{BB962C8B-B14F-4D97-AF65-F5344CB8AC3E}">
        <p14:creationId xmlns:p14="http://schemas.microsoft.com/office/powerpoint/2010/main" val="2225402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B1262D-9497-934A-A6CB-715FC6A23700}"/>
              </a:ext>
            </a:extLst>
          </p:cNvPr>
          <p:cNvSpPr>
            <a:spLocks noGrp="1"/>
          </p:cNvSpPr>
          <p:nvPr>
            <p:ph idx="1"/>
          </p:nvPr>
        </p:nvSpPr>
        <p:spPr>
          <a:xfrm>
            <a:off x="952499" y="1411992"/>
            <a:ext cx="10464801" cy="5014208"/>
          </a:xfrm>
        </p:spPr>
        <p:txBody>
          <a:bodyPr>
            <a:normAutofit/>
          </a:bodyPr>
          <a:lstStyle/>
          <a:p>
            <a:pPr marL="0" indent="0">
              <a:buNone/>
            </a:pPr>
            <a:endParaRPr lang="en-US" dirty="0"/>
          </a:p>
          <a:p>
            <a:pPr marL="0" indent="0">
              <a:buNone/>
            </a:pPr>
            <a:r>
              <a:rPr lang="en-US" dirty="0"/>
              <a:t>This typically involves the following:</a:t>
            </a:r>
          </a:p>
          <a:p>
            <a:pPr marL="0" indent="0">
              <a:buNone/>
            </a:pPr>
            <a:endParaRPr lang="en-US" dirty="0"/>
          </a:p>
          <a:p>
            <a:r>
              <a:rPr lang="en-US" dirty="0"/>
              <a:t>Photographs taken of the patient during treatment</a:t>
            </a:r>
          </a:p>
          <a:p>
            <a:r>
              <a:rPr lang="en-US" dirty="0"/>
              <a:t>Videos taken of the patient during treatment</a:t>
            </a:r>
          </a:p>
          <a:p>
            <a:r>
              <a:rPr lang="en-US" dirty="0"/>
              <a:t>Recordings taken of the patient during treatment</a:t>
            </a:r>
          </a:p>
          <a:p>
            <a:r>
              <a:rPr lang="en-US" dirty="0"/>
              <a:t>Patient testimonials</a:t>
            </a:r>
          </a:p>
        </p:txBody>
      </p:sp>
      <p:sp>
        <p:nvSpPr>
          <p:cNvPr id="2" name="TextBox 1">
            <a:extLst>
              <a:ext uri="{FF2B5EF4-FFF2-40B4-BE49-F238E27FC236}">
                <a16:creationId xmlns:a16="http://schemas.microsoft.com/office/drawing/2014/main" id="{EF533AB3-1659-6B4B-B82D-B7DF7FA0FF96}"/>
              </a:ext>
            </a:extLst>
          </p:cNvPr>
          <p:cNvSpPr txBox="1"/>
          <p:nvPr/>
        </p:nvSpPr>
        <p:spPr>
          <a:xfrm>
            <a:off x="0" y="642551"/>
            <a:ext cx="12191999" cy="769441"/>
          </a:xfrm>
          <a:prstGeom prst="rect">
            <a:avLst/>
          </a:prstGeom>
          <a:noFill/>
        </p:spPr>
        <p:txBody>
          <a:bodyPr wrap="square" rtlCol="0">
            <a:spAutoFit/>
          </a:bodyPr>
          <a:lstStyle/>
          <a:p>
            <a:pPr algn="ctr"/>
            <a:r>
              <a:rPr lang="en-US" sz="4400" b="1" u="sng" dirty="0"/>
              <a:t>PATIENT WAIVERS</a:t>
            </a:r>
          </a:p>
        </p:txBody>
      </p:sp>
    </p:spTree>
    <p:extLst>
      <p:ext uri="{BB962C8B-B14F-4D97-AF65-F5344CB8AC3E}">
        <p14:creationId xmlns:p14="http://schemas.microsoft.com/office/powerpoint/2010/main" val="131048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82B25-77C9-864D-8DF4-D52713C563CE}"/>
              </a:ext>
            </a:extLst>
          </p:cNvPr>
          <p:cNvSpPr>
            <a:spLocks noGrp="1"/>
          </p:cNvSpPr>
          <p:nvPr>
            <p:ph type="title"/>
          </p:nvPr>
        </p:nvSpPr>
        <p:spPr/>
        <p:txBody>
          <a:bodyPr/>
          <a:lstStyle/>
          <a:p>
            <a:pPr algn="ctr"/>
            <a:r>
              <a:rPr lang="en-US" dirty="0"/>
              <a:t>Photographs/Videos/Recordings</a:t>
            </a:r>
          </a:p>
        </p:txBody>
      </p:sp>
      <p:sp>
        <p:nvSpPr>
          <p:cNvPr id="3" name="Content Placeholder 2">
            <a:extLst>
              <a:ext uri="{FF2B5EF4-FFF2-40B4-BE49-F238E27FC236}">
                <a16:creationId xmlns:a16="http://schemas.microsoft.com/office/drawing/2014/main" id="{806B7BFD-8E8C-D649-B8D3-58E3339893C6}"/>
              </a:ext>
            </a:extLst>
          </p:cNvPr>
          <p:cNvSpPr>
            <a:spLocks noGrp="1"/>
          </p:cNvSpPr>
          <p:nvPr>
            <p:ph idx="1"/>
          </p:nvPr>
        </p:nvSpPr>
        <p:spPr>
          <a:xfrm>
            <a:off x="749300" y="1253330"/>
            <a:ext cx="10515600" cy="5464969"/>
          </a:xfrm>
        </p:spPr>
        <p:txBody>
          <a:bodyPr>
            <a:normAutofit lnSpcReduction="10000"/>
          </a:bodyPr>
          <a:lstStyle/>
          <a:p>
            <a:pPr marL="0" indent="0">
              <a:buNone/>
            </a:pPr>
            <a:r>
              <a:rPr lang="en-US" dirty="0"/>
              <a:t>For the benefit of both the practice and the patient, the need for photographs, videos and/or recordings can be very helpful during the treatment.</a:t>
            </a:r>
          </a:p>
          <a:p>
            <a:pPr marL="0" indent="0">
              <a:buNone/>
            </a:pPr>
            <a:endParaRPr lang="en-US" dirty="0"/>
          </a:p>
          <a:p>
            <a:pPr marL="0" indent="0">
              <a:buNone/>
            </a:pPr>
            <a:r>
              <a:rPr lang="en-US" dirty="0"/>
              <a:t>However, there are some questions that arise as a result of their use and without a proper waiver, the practice may be held liable to the patient:</a:t>
            </a:r>
          </a:p>
          <a:p>
            <a:pPr marL="514350" indent="-514350">
              <a:buAutoNum type="arabicPeriod"/>
            </a:pPr>
            <a:r>
              <a:rPr lang="en-US" dirty="0"/>
              <a:t>Who owns the photograph, video or recording?</a:t>
            </a:r>
          </a:p>
          <a:p>
            <a:pPr marL="514350" indent="-514350">
              <a:buAutoNum type="arabicPeriod"/>
            </a:pPr>
            <a:r>
              <a:rPr lang="en-US" dirty="0"/>
              <a:t>Can a patient refuse to have it taken or even used by the practice?</a:t>
            </a:r>
          </a:p>
          <a:p>
            <a:pPr marL="514350" indent="-514350">
              <a:buAutoNum type="arabicPeriod"/>
            </a:pPr>
            <a:r>
              <a:rPr lang="en-US" dirty="0"/>
              <a:t>What purpose can the practice use them if the patient gives consent?</a:t>
            </a:r>
          </a:p>
          <a:p>
            <a:pPr marL="514350" indent="-514350">
              <a:buAutoNum type="arabicPeriod"/>
            </a:pPr>
            <a:r>
              <a:rPr lang="en-US" dirty="0"/>
              <a:t>Is the patient entitled to any money as a result of their use by the practice?</a:t>
            </a:r>
          </a:p>
          <a:p>
            <a:pPr marL="514350" indent="-514350">
              <a:buAutoNum type="arabicPeriod"/>
            </a:pPr>
            <a:endParaRPr lang="en-US" dirty="0"/>
          </a:p>
          <a:p>
            <a:endParaRPr lang="en-US" dirty="0"/>
          </a:p>
        </p:txBody>
      </p:sp>
    </p:spTree>
    <p:extLst>
      <p:ext uri="{BB962C8B-B14F-4D97-AF65-F5344CB8AC3E}">
        <p14:creationId xmlns:p14="http://schemas.microsoft.com/office/powerpoint/2010/main" val="854717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FBFD-78CC-5A43-BCAB-AC647F49997C}"/>
              </a:ext>
            </a:extLst>
          </p:cNvPr>
          <p:cNvSpPr>
            <a:spLocks noGrp="1"/>
          </p:cNvSpPr>
          <p:nvPr>
            <p:ph type="title"/>
          </p:nvPr>
        </p:nvSpPr>
        <p:spPr/>
        <p:txBody>
          <a:bodyPr>
            <a:normAutofit/>
          </a:bodyPr>
          <a:lstStyle/>
          <a:p>
            <a:pPr algn="ctr"/>
            <a:r>
              <a:rPr lang="en-US" sz="4400" dirty="0"/>
              <a:t>Patient Testimonials</a:t>
            </a:r>
          </a:p>
        </p:txBody>
      </p:sp>
      <p:sp>
        <p:nvSpPr>
          <p:cNvPr id="3" name="Content Placeholder 2">
            <a:extLst>
              <a:ext uri="{FF2B5EF4-FFF2-40B4-BE49-F238E27FC236}">
                <a16:creationId xmlns:a16="http://schemas.microsoft.com/office/drawing/2014/main" id="{0C0E806F-4BA6-C543-B2F3-A61F048DC96A}"/>
              </a:ext>
            </a:extLst>
          </p:cNvPr>
          <p:cNvSpPr>
            <a:spLocks noGrp="1"/>
          </p:cNvSpPr>
          <p:nvPr>
            <p:ph idx="1"/>
          </p:nvPr>
        </p:nvSpPr>
        <p:spPr/>
        <p:txBody>
          <a:bodyPr>
            <a:normAutofit lnSpcReduction="10000"/>
          </a:bodyPr>
          <a:lstStyle/>
          <a:p>
            <a:pPr marL="457200" lvl="1" indent="0">
              <a:buNone/>
            </a:pPr>
            <a:r>
              <a:rPr lang="en-US" sz="2800" dirty="0"/>
              <a:t>It is all too common for a potential patient to google a provider and look at review prior to making an appointment for treatment.  </a:t>
            </a:r>
          </a:p>
          <a:p>
            <a:pPr marL="457200" lvl="1" indent="0">
              <a:buNone/>
            </a:pPr>
            <a:endParaRPr lang="en-US" sz="2800" dirty="0"/>
          </a:p>
          <a:p>
            <a:pPr marL="457200" lvl="1" indent="0">
              <a:buNone/>
            </a:pPr>
            <a:r>
              <a:rPr lang="en-US" sz="2800" dirty="0"/>
              <a:t>Reviews are very important to practices because it is the best way to market themselves by the words from prior patients but without a waiver signed by the patient, a practice cannot utilize any testimonial on a site that they own and/or control</a:t>
            </a:r>
            <a:r>
              <a:rPr lang="en-US" sz="2800" dirty="0">
                <a:sym typeface="Wingdings" pitchFamily="2" charset="2"/>
              </a:rPr>
              <a:t> (i.e. Facebook, LinkedIn, practice or provider website).</a:t>
            </a:r>
          </a:p>
          <a:p>
            <a:pPr marL="457200" lvl="1" indent="0">
              <a:buNone/>
            </a:pPr>
            <a:endParaRPr lang="en-US" sz="2800" dirty="0">
              <a:sym typeface="Wingdings" pitchFamily="2" charset="2"/>
            </a:endParaRPr>
          </a:p>
          <a:p>
            <a:pPr marL="457200" lvl="1" indent="0">
              <a:buNone/>
            </a:pPr>
            <a:r>
              <a:rPr lang="en-US" sz="2800" dirty="0">
                <a:sym typeface="Wingdings" pitchFamily="2" charset="2"/>
              </a:rPr>
              <a:t>This is controlled by HIPAA and if there is no consent, and the provider has testimonials present, it is considered a HIPAA breach. </a:t>
            </a:r>
            <a:endParaRPr lang="en-US" sz="2800" dirty="0"/>
          </a:p>
        </p:txBody>
      </p:sp>
    </p:spTree>
    <p:extLst>
      <p:ext uri="{BB962C8B-B14F-4D97-AF65-F5344CB8AC3E}">
        <p14:creationId xmlns:p14="http://schemas.microsoft.com/office/powerpoint/2010/main" val="3079082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210E-904E-4244-8219-75BE3E4FC90A}"/>
              </a:ext>
            </a:extLst>
          </p:cNvPr>
          <p:cNvSpPr>
            <a:spLocks noGrp="1"/>
          </p:cNvSpPr>
          <p:nvPr>
            <p:ph type="title"/>
          </p:nvPr>
        </p:nvSpPr>
        <p:spPr/>
        <p:txBody>
          <a:bodyPr/>
          <a:lstStyle/>
          <a:p>
            <a:pPr algn="ctr"/>
            <a:r>
              <a:rPr lang="en-US" b="1" u="sng" dirty="0"/>
              <a:t>TELEHEALTH CONSENT</a:t>
            </a:r>
          </a:p>
        </p:txBody>
      </p:sp>
      <p:sp>
        <p:nvSpPr>
          <p:cNvPr id="3" name="Content Placeholder 2">
            <a:extLst>
              <a:ext uri="{FF2B5EF4-FFF2-40B4-BE49-F238E27FC236}">
                <a16:creationId xmlns:a16="http://schemas.microsoft.com/office/drawing/2014/main" id="{3F092740-6607-A941-9B5E-3B88ABF7887C}"/>
              </a:ext>
            </a:extLst>
          </p:cNvPr>
          <p:cNvSpPr>
            <a:spLocks noGrp="1"/>
          </p:cNvSpPr>
          <p:nvPr>
            <p:ph idx="1"/>
          </p:nvPr>
        </p:nvSpPr>
        <p:spPr/>
        <p:txBody>
          <a:bodyPr/>
          <a:lstStyle/>
          <a:p>
            <a:pPr marL="0" indent="0">
              <a:buNone/>
            </a:pPr>
            <a:r>
              <a:rPr lang="en-US" dirty="0"/>
              <a:t>Even before COVID-19, practices were starting to provide telehealth services to their patients.  This allows patients to be in the comfort of their home or health facility and still receive certain care from the provider.</a:t>
            </a:r>
          </a:p>
          <a:p>
            <a:pPr marL="0" indent="0">
              <a:buNone/>
            </a:pPr>
            <a:endParaRPr lang="en-US" dirty="0"/>
          </a:p>
          <a:p>
            <a:pPr marL="0" indent="0">
              <a:buNone/>
            </a:pPr>
            <a:r>
              <a:rPr lang="en-US" dirty="0"/>
              <a:t>However, without the proper consent form, the practices may be facing potential liabilities unnecessarily.</a:t>
            </a:r>
          </a:p>
        </p:txBody>
      </p:sp>
    </p:spTree>
    <p:extLst>
      <p:ext uri="{BB962C8B-B14F-4D97-AF65-F5344CB8AC3E}">
        <p14:creationId xmlns:p14="http://schemas.microsoft.com/office/powerpoint/2010/main" val="174150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5D27-9008-5745-AB05-DF043CAC3B4B}"/>
              </a:ext>
            </a:extLst>
          </p:cNvPr>
          <p:cNvSpPr>
            <a:spLocks noGrp="1"/>
          </p:cNvSpPr>
          <p:nvPr>
            <p:ph type="title"/>
          </p:nvPr>
        </p:nvSpPr>
        <p:spPr/>
        <p:txBody>
          <a:bodyPr/>
          <a:lstStyle/>
          <a:p>
            <a:pPr algn="ctr"/>
            <a:r>
              <a:rPr lang="en-US" dirty="0"/>
              <a:t>Telehealth Consent Forms</a:t>
            </a:r>
          </a:p>
        </p:txBody>
      </p:sp>
      <p:sp>
        <p:nvSpPr>
          <p:cNvPr id="3" name="Content Placeholder 2">
            <a:extLst>
              <a:ext uri="{FF2B5EF4-FFF2-40B4-BE49-F238E27FC236}">
                <a16:creationId xmlns:a16="http://schemas.microsoft.com/office/drawing/2014/main" id="{336222F8-9675-D446-AB44-573F16C60305}"/>
              </a:ext>
            </a:extLst>
          </p:cNvPr>
          <p:cNvSpPr>
            <a:spLocks noGrp="1"/>
          </p:cNvSpPr>
          <p:nvPr>
            <p:ph idx="1"/>
          </p:nvPr>
        </p:nvSpPr>
        <p:spPr/>
        <p:txBody>
          <a:bodyPr>
            <a:normAutofit/>
          </a:bodyPr>
          <a:lstStyle/>
          <a:p>
            <a:pPr marL="0" indent="0">
              <a:buNone/>
            </a:pPr>
            <a:r>
              <a:rPr lang="en-US" dirty="0"/>
              <a:t>Typically, these forms include information that include the following:</a:t>
            </a:r>
          </a:p>
          <a:p>
            <a:pPr marL="514350" indent="-514350">
              <a:buAutoNum type="arabicPeriod"/>
            </a:pPr>
            <a:r>
              <a:rPr lang="en-US" dirty="0"/>
              <a:t>That using telehealth is not better than an in-person treatment</a:t>
            </a:r>
          </a:p>
          <a:p>
            <a:pPr marL="514350" indent="-514350">
              <a:buAutoNum type="arabicPeriod"/>
            </a:pPr>
            <a:r>
              <a:rPr lang="en-US" dirty="0"/>
              <a:t> That if the patient is experiencing an emergency issue, this is not to substitute going to a hospital, a doctor’s office or calling 911</a:t>
            </a:r>
          </a:p>
          <a:p>
            <a:pPr marL="514350" indent="-514350">
              <a:buAutoNum type="arabicPeriod"/>
            </a:pPr>
            <a:r>
              <a:rPr lang="en-US" dirty="0"/>
              <a:t>The video may not be of the best quality or it may be disrupted through no fault of the provider or the patient</a:t>
            </a:r>
          </a:p>
          <a:p>
            <a:pPr marL="514350" indent="-514350">
              <a:buAutoNum type="arabicPeriod"/>
            </a:pPr>
            <a:r>
              <a:rPr lang="en-US" dirty="0"/>
              <a:t>Other persons may be present in the background and thus it may not be secure</a:t>
            </a:r>
          </a:p>
        </p:txBody>
      </p:sp>
    </p:spTree>
    <p:extLst>
      <p:ext uri="{BB962C8B-B14F-4D97-AF65-F5344CB8AC3E}">
        <p14:creationId xmlns:p14="http://schemas.microsoft.com/office/powerpoint/2010/main" val="2400679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03FF-9E5D-C84B-BECA-B4758F51A259}"/>
              </a:ext>
            </a:extLst>
          </p:cNvPr>
          <p:cNvSpPr>
            <a:spLocks noGrp="1"/>
          </p:cNvSpPr>
          <p:nvPr>
            <p:ph type="title"/>
          </p:nvPr>
        </p:nvSpPr>
        <p:spPr>
          <a:xfrm>
            <a:off x="838200" y="365125"/>
            <a:ext cx="10515600" cy="841375"/>
          </a:xfrm>
        </p:spPr>
        <p:txBody>
          <a:bodyPr>
            <a:normAutofit/>
          </a:bodyPr>
          <a:lstStyle/>
          <a:p>
            <a:pPr algn="ctr"/>
            <a:r>
              <a:rPr lang="en-US" sz="4400" dirty="0"/>
              <a:t>Introduction regarding Consent Forms</a:t>
            </a:r>
          </a:p>
        </p:txBody>
      </p:sp>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540133"/>
            <a:ext cx="9855200" cy="5497342"/>
          </a:xfrm>
        </p:spPr>
        <p:txBody>
          <a:bodyPr>
            <a:normAutofit/>
          </a:bodyPr>
          <a:lstStyle/>
          <a:p>
            <a:pPr marL="0" indent="0" algn="just">
              <a:buNone/>
            </a:pPr>
            <a:r>
              <a:rPr lang="en-US" sz="3000" dirty="0"/>
              <a:t>	When a provider opens up their own practice, it is important that they have the necessary forms in place to protect the practice, their employees and themselves, while providing notice to the patients about their treatment.</a:t>
            </a:r>
          </a:p>
          <a:p>
            <a:pPr marL="0" indent="0" algn="just">
              <a:buNone/>
            </a:pPr>
            <a:endParaRPr lang="en-US" sz="3000" dirty="0"/>
          </a:p>
          <a:p>
            <a:pPr marL="0" indent="0" algn="just">
              <a:buNone/>
            </a:pPr>
            <a:r>
              <a:rPr lang="en-US" sz="3000" dirty="0"/>
              <a:t>	Understanding what is required in each form, especially in the age of Covid-19, will provide the greatest protection to the office and its personnel. </a:t>
            </a:r>
          </a:p>
        </p:txBody>
      </p:sp>
    </p:spTree>
    <p:extLst>
      <p:ext uri="{BB962C8B-B14F-4D97-AF65-F5344CB8AC3E}">
        <p14:creationId xmlns:p14="http://schemas.microsoft.com/office/powerpoint/2010/main" val="84439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1CFF-F271-7243-AF3E-CD07FAB6B6B7}"/>
              </a:ext>
            </a:extLst>
          </p:cNvPr>
          <p:cNvSpPr>
            <a:spLocks noGrp="1"/>
          </p:cNvSpPr>
          <p:nvPr>
            <p:ph type="title"/>
          </p:nvPr>
        </p:nvSpPr>
        <p:spPr/>
        <p:txBody>
          <a:bodyPr/>
          <a:lstStyle/>
          <a:p>
            <a:pPr algn="ctr"/>
            <a:r>
              <a:rPr lang="en-US" dirty="0"/>
              <a:t>Telehealth Consent Forms</a:t>
            </a:r>
          </a:p>
        </p:txBody>
      </p:sp>
      <p:sp>
        <p:nvSpPr>
          <p:cNvPr id="3" name="Content Placeholder 2">
            <a:extLst>
              <a:ext uri="{FF2B5EF4-FFF2-40B4-BE49-F238E27FC236}">
                <a16:creationId xmlns:a16="http://schemas.microsoft.com/office/drawing/2014/main" id="{EF6B3B7B-58B7-824A-B6A4-B8492A7DE603}"/>
              </a:ext>
            </a:extLst>
          </p:cNvPr>
          <p:cNvSpPr>
            <a:spLocks noGrp="1"/>
          </p:cNvSpPr>
          <p:nvPr>
            <p:ph idx="1"/>
          </p:nvPr>
        </p:nvSpPr>
        <p:spPr/>
        <p:txBody>
          <a:bodyPr>
            <a:normAutofit lnSpcReduction="10000"/>
          </a:bodyPr>
          <a:lstStyle/>
          <a:p>
            <a:pPr marL="0" indent="0">
              <a:buNone/>
            </a:pPr>
            <a:r>
              <a:rPr lang="en-US" dirty="0"/>
              <a:t>With COVID-19, many providers and patients have turned to telehealth as a way to still maintain care, without putting anyone in harms way.</a:t>
            </a:r>
          </a:p>
          <a:p>
            <a:pPr marL="0" indent="0">
              <a:buNone/>
            </a:pPr>
            <a:endParaRPr lang="en-US" dirty="0"/>
          </a:p>
          <a:p>
            <a:pPr marL="0" indent="0">
              <a:buNone/>
            </a:pPr>
            <a:r>
              <a:rPr lang="en-US" dirty="0"/>
              <a:t>As a result, many states waived certain requirements to allow persons in their state to receive telehealth coverage during the pandemic.</a:t>
            </a:r>
          </a:p>
          <a:p>
            <a:pPr marL="0" indent="0">
              <a:buNone/>
            </a:pPr>
            <a:endParaRPr lang="en-US" dirty="0"/>
          </a:p>
          <a:p>
            <a:pPr marL="0" indent="0">
              <a:buNone/>
            </a:pPr>
            <a:r>
              <a:rPr lang="en-US" dirty="0"/>
              <a:t>Before performing any telehealth services, it is important for the provider to confirm that they are permitted to provide services in the states where the patient is present as many states have reverted back to pre-COVID terms.</a:t>
            </a:r>
          </a:p>
        </p:txBody>
      </p:sp>
    </p:spTree>
    <p:extLst>
      <p:ext uri="{BB962C8B-B14F-4D97-AF65-F5344CB8AC3E}">
        <p14:creationId xmlns:p14="http://schemas.microsoft.com/office/powerpoint/2010/main" val="134145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42AC1-2A63-7640-87D7-CE461A6EFAF0}"/>
              </a:ext>
            </a:extLst>
          </p:cNvPr>
          <p:cNvSpPr>
            <a:spLocks noGrp="1"/>
          </p:cNvSpPr>
          <p:nvPr>
            <p:ph type="title"/>
          </p:nvPr>
        </p:nvSpPr>
        <p:spPr/>
        <p:txBody>
          <a:bodyPr/>
          <a:lstStyle/>
          <a:p>
            <a:pPr algn="ctr"/>
            <a:r>
              <a:rPr lang="en-US" dirty="0"/>
              <a:t>Introduction Regarding HIPAA and Marketing</a:t>
            </a:r>
          </a:p>
        </p:txBody>
      </p:sp>
      <p:sp>
        <p:nvSpPr>
          <p:cNvPr id="3" name="Content Placeholder 2">
            <a:extLst>
              <a:ext uri="{FF2B5EF4-FFF2-40B4-BE49-F238E27FC236}">
                <a16:creationId xmlns:a16="http://schemas.microsoft.com/office/drawing/2014/main" id="{128FDF9B-2C85-B741-A108-172167124649}"/>
              </a:ext>
            </a:extLst>
          </p:cNvPr>
          <p:cNvSpPr>
            <a:spLocks noGrp="1"/>
          </p:cNvSpPr>
          <p:nvPr>
            <p:ph idx="1"/>
          </p:nvPr>
        </p:nvSpPr>
        <p:spPr/>
        <p:txBody>
          <a:bodyPr/>
          <a:lstStyle/>
          <a:p>
            <a:pPr marL="0" indent="0">
              <a:buNone/>
            </a:pPr>
            <a:endParaRPr lang="en-US" dirty="0"/>
          </a:p>
          <a:p>
            <a:pPr marL="0" indent="0">
              <a:buNone/>
            </a:pPr>
            <a:r>
              <a:rPr lang="en-US" dirty="0"/>
              <a:t>Many practices use social media to help market and advertise their services to the public as a whole.</a:t>
            </a:r>
          </a:p>
          <a:p>
            <a:pPr marL="0" indent="0">
              <a:buNone/>
            </a:pPr>
            <a:endParaRPr lang="en-US" dirty="0"/>
          </a:p>
          <a:p>
            <a:pPr marL="0" indent="0">
              <a:buNone/>
            </a:pPr>
            <a:r>
              <a:rPr lang="en-US" dirty="0"/>
              <a:t>What they may not understand are the rules involved in marketing, as it relates to HIPAA.  </a:t>
            </a:r>
          </a:p>
        </p:txBody>
      </p:sp>
    </p:spTree>
    <p:extLst>
      <p:ext uri="{BB962C8B-B14F-4D97-AF65-F5344CB8AC3E}">
        <p14:creationId xmlns:p14="http://schemas.microsoft.com/office/powerpoint/2010/main" val="5887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779B8-75C4-4145-BA20-7BBFC3F07EE7}"/>
              </a:ext>
            </a:extLst>
          </p:cNvPr>
          <p:cNvSpPr>
            <a:spLocks noGrp="1"/>
          </p:cNvSpPr>
          <p:nvPr>
            <p:ph type="title"/>
          </p:nvPr>
        </p:nvSpPr>
        <p:spPr/>
        <p:txBody>
          <a:bodyPr/>
          <a:lstStyle/>
          <a:p>
            <a:pPr algn="ctr"/>
            <a:r>
              <a:rPr lang="en-US" dirty="0"/>
              <a:t>HIPAA PHI</a:t>
            </a:r>
          </a:p>
        </p:txBody>
      </p:sp>
      <p:sp>
        <p:nvSpPr>
          <p:cNvPr id="3" name="Content Placeholder 2">
            <a:extLst>
              <a:ext uri="{FF2B5EF4-FFF2-40B4-BE49-F238E27FC236}">
                <a16:creationId xmlns:a16="http://schemas.microsoft.com/office/drawing/2014/main" id="{2F5BE8C2-439F-2548-A972-BFA58E79DE08}"/>
              </a:ext>
            </a:extLst>
          </p:cNvPr>
          <p:cNvSpPr>
            <a:spLocks noGrp="1"/>
          </p:cNvSpPr>
          <p:nvPr>
            <p:ph idx="1"/>
          </p:nvPr>
        </p:nvSpPr>
        <p:spPr>
          <a:xfrm>
            <a:off x="838200" y="1381124"/>
            <a:ext cx="10515600" cy="5718175"/>
          </a:xfrm>
        </p:spPr>
        <p:txBody>
          <a:bodyPr>
            <a:normAutofit lnSpcReduction="10000"/>
          </a:bodyPr>
          <a:lstStyle/>
          <a:p>
            <a:pPr marL="0" indent="0">
              <a:buNone/>
            </a:pPr>
            <a:r>
              <a:rPr lang="en-US" dirty="0"/>
              <a:t>What is PHI?  PHI can be a number of items and it is not just about health.  Some examples are below:</a:t>
            </a:r>
          </a:p>
          <a:p>
            <a:pPr>
              <a:buFontTx/>
              <a:buChar char="-"/>
            </a:pPr>
            <a:r>
              <a:rPr lang="en-US" dirty="0"/>
              <a:t>Names and geographical identifies, such as address and zip codes</a:t>
            </a:r>
          </a:p>
          <a:p>
            <a:pPr>
              <a:buFontTx/>
              <a:buChar char="-"/>
            </a:pPr>
            <a:r>
              <a:rPr lang="en-US" dirty="0"/>
              <a:t>Phone numbers</a:t>
            </a:r>
          </a:p>
          <a:p>
            <a:pPr>
              <a:buFontTx/>
              <a:buChar char="-"/>
            </a:pPr>
            <a:r>
              <a:rPr lang="en-US" dirty="0"/>
              <a:t>Fax numbers</a:t>
            </a:r>
          </a:p>
          <a:p>
            <a:pPr>
              <a:buFontTx/>
              <a:buChar char="-"/>
            </a:pPr>
            <a:r>
              <a:rPr lang="en-US" dirty="0"/>
              <a:t>Email addresses</a:t>
            </a:r>
          </a:p>
          <a:p>
            <a:pPr>
              <a:buFontTx/>
              <a:buChar char="-"/>
            </a:pPr>
            <a:r>
              <a:rPr lang="en-US" dirty="0"/>
              <a:t>Social security Numbers</a:t>
            </a:r>
          </a:p>
          <a:p>
            <a:pPr>
              <a:buFontTx/>
              <a:buChar char="-"/>
            </a:pPr>
            <a:r>
              <a:rPr lang="en-US" dirty="0"/>
              <a:t>Account numbers, of any kind</a:t>
            </a:r>
          </a:p>
          <a:p>
            <a:pPr>
              <a:buFontTx/>
              <a:buChar char="-"/>
            </a:pPr>
            <a:r>
              <a:rPr lang="en-US" dirty="0"/>
              <a:t>Vehicle identifiers</a:t>
            </a:r>
          </a:p>
          <a:p>
            <a:pPr>
              <a:buFontTx/>
              <a:buChar char="-"/>
            </a:pPr>
            <a:r>
              <a:rPr lang="en-US" dirty="0"/>
              <a:t>Internet protocol (IP) address numbers</a:t>
            </a:r>
          </a:p>
          <a:p>
            <a:pPr>
              <a:buFontTx/>
              <a:buChar char="-"/>
            </a:pPr>
            <a:r>
              <a:rPr lang="en-US" dirty="0"/>
              <a:t>Full face photographic images or any other images that can be recognizable as to a particular person</a:t>
            </a:r>
          </a:p>
          <a:p>
            <a:pPr>
              <a:buFontTx/>
              <a:buChar char="-"/>
            </a:pPr>
            <a:endParaRPr lang="en-US" dirty="0"/>
          </a:p>
        </p:txBody>
      </p:sp>
    </p:spTree>
    <p:extLst>
      <p:ext uri="{BB962C8B-B14F-4D97-AF65-F5344CB8AC3E}">
        <p14:creationId xmlns:p14="http://schemas.microsoft.com/office/powerpoint/2010/main" val="376371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DEBAB-00F4-724E-AE63-5DCB32B52106}"/>
              </a:ext>
            </a:extLst>
          </p:cNvPr>
          <p:cNvSpPr>
            <a:spLocks noGrp="1"/>
          </p:cNvSpPr>
          <p:nvPr>
            <p:ph type="title"/>
          </p:nvPr>
        </p:nvSpPr>
        <p:spPr/>
        <p:txBody>
          <a:bodyPr/>
          <a:lstStyle/>
          <a:p>
            <a:pPr algn="ctr"/>
            <a:r>
              <a:rPr lang="en-US" dirty="0"/>
              <a:t>What is Considered Social Media?</a:t>
            </a:r>
          </a:p>
        </p:txBody>
      </p:sp>
      <p:sp>
        <p:nvSpPr>
          <p:cNvPr id="3" name="Content Placeholder 2">
            <a:extLst>
              <a:ext uri="{FF2B5EF4-FFF2-40B4-BE49-F238E27FC236}">
                <a16:creationId xmlns:a16="http://schemas.microsoft.com/office/drawing/2014/main" id="{04B1E666-F49E-9540-A621-693A38E00E5A}"/>
              </a:ext>
            </a:extLst>
          </p:cNvPr>
          <p:cNvSpPr>
            <a:spLocks noGrp="1"/>
          </p:cNvSpPr>
          <p:nvPr>
            <p:ph idx="1"/>
          </p:nvPr>
        </p:nvSpPr>
        <p:spPr/>
        <p:txBody>
          <a:bodyPr/>
          <a:lstStyle/>
          <a:p>
            <a:pPr marL="0" indent="0">
              <a:buNone/>
            </a:pPr>
            <a:r>
              <a:rPr lang="en-US" dirty="0"/>
              <a:t>Social Media generally incorporates electronic communication or posting of information or content on the internet.</a:t>
            </a:r>
          </a:p>
          <a:p>
            <a:pPr marL="0" indent="0">
              <a:buNone/>
            </a:pPr>
            <a:endParaRPr lang="en-US" dirty="0"/>
          </a:p>
          <a:p>
            <a:pPr marL="0" indent="0">
              <a:buNone/>
            </a:pPr>
            <a:r>
              <a:rPr lang="en-US" dirty="0"/>
              <a:t>Some examples:</a:t>
            </a:r>
          </a:p>
          <a:p>
            <a:pPr marL="0" indent="0">
              <a:buNone/>
            </a:pPr>
            <a:r>
              <a:rPr lang="en-US" dirty="0"/>
              <a:t>Practice Website</a:t>
            </a:r>
          </a:p>
          <a:p>
            <a:pPr marL="0" indent="0">
              <a:buNone/>
            </a:pPr>
            <a:r>
              <a:rPr lang="en-US" dirty="0"/>
              <a:t>Personal websites or blog posts</a:t>
            </a:r>
          </a:p>
          <a:p>
            <a:pPr marL="0" indent="0">
              <a:buNone/>
            </a:pPr>
            <a:r>
              <a:rPr lang="en-US" dirty="0"/>
              <a:t>Social networks (Instagram, Facebook, snapchat, etc.)</a:t>
            </a:r>
          </a:p>
          <a:p>
            <a:pPr marL="0" indent="0">
              <a:buNone/>
            </a:pPr>
            <a:r>
              <a:rPr lang="en-US" dirty="0"/>
              <a:t>Any forums or chats</a:t>
            </a:r>
          </a:p>
        </p:txBody>
      </p:sp>
    </p:spTree>
    <p:extLst>
      <p:ext uri="{BB962C8B-B14F-4D97-AF65-F5344CB8AC3E}">
        <p14:creationId xmlns:p14="http://schemas.microsoft.com/office/powerpoint/2010/main" val="210924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670C-FDC8-FF44-8F60-B586AF1CF8C2}"/>
              </a:ext>
            </a:extLst>
          </p:cNvPr>
          <p:cNvSpPr>
            <a:spLocks noGrp="1"/>
          </p:cNvSpPr>
          <p:nvPr>
            <p:ph type="title"/>
          </p:nvPr>
        </p:nvSpPr>
        <p:spPr/>
        <p:txBody>
          <a:bodyPr/>
          <a:lstStyle/>
          <a:p>
            <a:pPr algn="ctr"/>
            <a:r>
              <a:rPr lang="en-US" dirty="0"/>
              <a:t>What are Common Marketing Violations under HIPAA through Social Media? </a:t>
            </a:r>
          </a:p>
        </p:txBody>
      </p:sp>
      <p:sp>
        <p:nvSpPr>
          <p:cNvPr id="3" name="Content Placeholder 2">
            <a:extLst>
              <a:ext uri="{FF2B5EF4-FFF2-40B4-BE49-F238E27FC236}">
                <a16:creationId xmlns:a16="http://schemas.microsoft.com/office/drawing/2014/main" id="{216EA768-B372-A94B-8DF0-E651C34AC42B}"/>
              </a:ext>
            </a:extLst>
          </p:cNvPr>
          <p:cNvSpPr>
            <a:spLocks noGrp="1"/>
          </p:cNvSpPr>
          <p:nvPr>
            <p:ph idx="1"/>
          </p:nvPr>
        </p:nvSpPr>
        <p:spPr/>
        <p:txBody>
          <a:bodyPr>
            <a:normAutofit lnSpcReduction="10000"/>
          </a:bodyPr>
          <a:lstStyle/>
          <a:p>
            <a:pPr marL="0" indent="0">
              <a:buNone/>
            </a:pPr>
            <a:r>
              <a:rPr lang="en-US" dirty="0"/>
              <a:t>Using any social media platform can be risky, if the person posting on said platform doesn’t understand HIPAA or what is considered PHI.  </a:t>
            </a:r>
          </a:p>
          <a:p>
            <a:pPr marL="0" indent="0">
              <a:buNone/>
            </a:pPr>
            <a:r>
              <a:rPr lang="en-US" dirty="0"/>
              <a:t>Some common violations are:</a:t>
            </a:r>
          </a:p>
          <a:p>
            <a:pPr marL="514350" indent="-514350">
              <a:buAutoNum type="arabicPeriod"/>
            </a:pPr>
            <a:r>
              <a:rPr lang="en-US" dirty="0"/>
              <a:t>Posting a photograph taken in an office that has a patient in the background or the computer, which has patient information listed</a:t>
            </a:r>
          </a:p>
          <a:p>
            <a:pPr marL="514350" indent="-514350">
              <a:buAutoNum type="arabicPeriod"/>
            </a:pPr>
            <a:r>
              <a:rPr lang="en-US" dirty="0"/>
              <a:t>Sharing any photograph of a patient without their written consent</a:t>
            </a:r>
          </a:p>
          <a:p>
            <a:pPr marL="514350" indent="-514350">
              <a:buAutoNum type="arabicPeriod"/>
            </a:pPr>
            <a:r>
              <a:rPr lang="en-US" dirty="0"/>
              <a:t>Posting verbal “gossip” about a patient to an unauthorized individual</a:t>
            </a:r>
          </a:p>
          <a:p>
            <a:pPr marL="514350" indent="-514350">
              <a:buAutoNum type="arabicPeriod"/>
            </a:pPr>
            <a:r>
              <a:rPr lang="en-US" dirty="0"/>
              <a:t>Acknowledging a patient received services when responding to a review by that patient online</a:t>
            </a:r>
          </a:p>
        </p:txBody>
      </p:sp>
    </p:spTree>
    <p:extLst>
      <p:ext uri="{BB962C8B-B14F-4D97-AF65-F5344CB8AC3E}">
        <p14:creationId xmlns:p14="http://schemas.microsoft.com/office/powerpoint/2010/main" val="148766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A7BD8-DFDC-AA49-83CA-AEE474454732}"/>
              </a:ext>
            </a:extLst>
          </p:cNvPr>
          <p:cNvSpPr>
            <a:spLocks noGrp="1"/>
          </p:cNvSpPr>
          <p:nvPr>
            <p:ph type="title"/>
          </p:nvPr>
        </p:nvSpPr>
        <p:spPr/>
        <p:txBody>
          <a:bodyPr/>
          <a:lstStyle/>
          <a:p>
            <a:pPr algn="ctr"/>
            <a:r>
              <a:rPr lang="en-US" dirty="0"/>
              <a:t>Additional Violations under HIPAA</a:t>
            </a:r>
          </a:p>
        </p:txBody>
      </p:sp>
      <p:sp>
        <p:nvSpPr>
          <p:cNvPr id="3" name="Content Placeholder 2">
            <a:extLst>
              <a:ext uri="{FF2B5EF4-FFF2-40B4-BE49-F238E27FC236}">
                <a16:creationId xmlns:a16="http://schemas.microsoft.com/office/drawing/2014/main" id="{746F3000-696C-514E-BCD2-42AF040060CE}"/>
              </a:ext>
            </a:extLst>
          </p:cNvPr>
          <p:cNvSpPr>
            <a:spLocks noGrp="1"/>
          </p:cNvSpPr>
          <p:nvPr>
            <p:ph idx="1"/>
          </p:nvPr>
        </p:nvSpPr>
        <p:spPr/>
        <p:txBody>
          <a:bodyPr/>
          <a:lstStyle/>
          <a:p>
            <a:pPr marL="0" indent="0">
              <a:buNone/>
            </a:pPr>
            <a:r>
              <a:rPr lang="en-US" dirty="0"/>
              <a:t>There are many times where providers want to discuss a case with another provider to get their opinion.  However, they must be very careful not to release any PHI over any social media platform, including medical platforms such as doximity. This may be considered a violation and breach of HIPAA. </a:t>
            </a:r>
          </a:p>
          <a:p>
            <a:pPr marL="0" indent="0">
              <a:buNone/>
            </a:pPr>
            <a:endParaRPr lang="en-US" dirty="0"/>
          </a:p>
          <a:p>
            <a:pPr marL="0" indent="0">
              <a:buNone/>
            </a:pPr>
            <a:r>
              <a:rPr lang="en-US" dirty="0"/>
              <a:t>There are also times where a physician may need to vent about a frustrating patient experience and will go to social media and post using their personal network profile.  This may be considered a violation and breach of HIPAA.</a:t>
            </a:r>
          </a:p>
        </p:txBody>
      </p:sp>
    </p:spTree>
    <p:extLst>
      <p:ext uri="{BB962C8B-B14F-4D97-AF65-F5344CB8AC3E}">
        <p14:creationId xmlns:p14="http://schemas.microsoft.com/office/powerpoint/2010/main" val="3077566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3538-5225-4B46-9C23-CB516CD38C13}"/>
              </a:ext>
            </a:extLst>
          </p:cNvPr>
          <p:cNvSpPr>
            <a:spLocks noGrp="1"/>
          </p:cNvSpPr>
          <p:nvPr>
            <p:ph type="title"/>
          </p:nvPr>
        </p:nvSpPr>
        <p:spPr/>
        <p:txBody>
          <a:bodyPr/>
          <a:lstStyle/>
          <a:p>
            <a:pPr algn="ctr"/>
            <a:r>
              <a:rPr lang="en-US" b="1" u="sng" dirty="0"/>
              <a:t>Preventing Office HIPAA Violations</a:t>
            </a:r>
          </a:p>
        </p:txBody>
      </p:sp>
      <p:sp>
        <p:nvSpPr>
          <p:cNvPr id="3" name="Content Placeholder 2">
            <a:extLst>
              <a:ext uri="{FF2B5EF4-FFF2-40B4-BE49-F238E27FC236}">
                <a16:creationId xmlns:a16="http://schemas.microsoft.com/office/drawing/2014/main" id="{24C05D31-C3EC-A24A-A9ED-F93F51C45179}"/>
              </a:ext>
            </a:extLst>
          </p:cNvPr>
          <p:cNvSpPr>
            <a:spLocks noGrp="1"/>
          </p:cNvSpPr>
          <p:nvPr>
            <p:ph idx="1"/>
          </p:nvPr>
        </p:nvSpPr>
        <p:spPr/>
        <p:txBody>
          <a:bodyPr>
            <a:normAutofit/>
          </a:bodyPr>
          <a:lstStyle/>
          <a:p>
            <a:pPr marL="0" indent="0">
              <a:buNone/>
            </a:pPr>
            <a:r>
              <a:rPr lang="en-US" dirty="0"/>
              <a:t>So, the question is, how can a practice protect itself from HIPAA violations from their personnel, or even themselves?</a:t>
            </a:r>
          </a:p>
          <a:p>
            <a:pPr marL="0" indent="0">
              <a:buNone/>
            </a:pPr>
            <a:endParaRPr lang="en-US" dirty="0"/>
          </a:p>
          <a:p>
            <a:pPr marL="0" indent="0">
              <a:buNone/>
            </a:pPr>
            <a:r>
              <a:rPr lang="en-US" dirty="0"/>
              <a:t>Having a written social media policy can assist in preventing violations.  It will put all employees on notice of what is allowed under the law and in the practice.  Many times the employees are completely unaware of the rules and just informing them will help.</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9979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B6FE-E945-4042-AE9B-78B846B43D23}"/>
              </a:ext>
            </a:extLst>
          </p:cNvPr>
          <p:cNvSpPr>
            <a:spLocks noGrp="1"/>
          </p:cNvSpPr>
          <p:nvPr>
            <p:ph type="title"/>
          </p:nvPr>
        </p:nvSpPr>
        <p:spPr/>
        <p:txBody>
          <a:bodyPr/>
          <a:lstStyle/>
          <a:p>
            <a:pPr algn="ctr"/>
            <a:r>
              <a:rPr lang="en-US" dirty="0"/>
              <a:t>What Should be Included in a Social Media Policy</a:t>
            </a:r>
          </a:p>
        </p:txBody>
      </p:sp>
      <p:sp>
        <p:nvSpPr>
          <p:cNvPr id="3" name="Content Placeholder 2">
            <a:extLst>
              <a:ext uri="{FF2B5EF4-FFF2-40B4-BE49-F238E27FC236}">
                <a16:creationId xmlns:a16="http://schemas.microsoft.com/office/drawing/2014/main" id="{BEEEDD9E-3368-D44B-88C8-5B4420AE8925}"/>
              </a:ext>
            </a:extLst>
          </p:cNvPr>
          <p:cNvSpPr>
            <a:spLocks noGrp="1"/>
          </p:cNvSpPr>
          <p:nvPr>
            <p:ph idx="1"/>
          </p:nvPr>
        </p:nvSpPr>
        <p:spPr/>
        <p:txBody>
          <a:bodyPr>
            <a:normAutofit fontScale="92500"/>
          </a:bodyPr>
          <a:lstStyle/>
          <a:p>
            <a:r>
              <a:rPr lang="en-US" dirty="0"/>
              <a:t>To ensure that everyone understanding what is PHI, the policy should list all types of PHI that falls underneath HIPAA so that there are no misunderstandings.</a:t>
            </a:r>
          </a:p>
          <a:p>
            <a:r>
              <a:rPr lang="en-US" dirty="0"/>
              <a:t>Have a policy about posting on any platform information about the practice. Perhaps you want a complete rule that only the owner is allowed to post photographs, comments, etc. and no employee is allowed.</a:t>
            </a:r>
          </a:p>
          <a:p>
            <a:r>
              <a:rPr lang="en-US" dirty="0"/>
              <a:t>Separate the different types of violations.  For instance, written text as opposed to photographs.  Many times employees think they are helping the practice by marketing for them without realizing their actions can cause a violation for the practice and potentially put their position in jeopardy.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2389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C3CF-36B3-FE42-956C-E827DAE11B2C}"/>
              </a:ext>
            </a:extLst>
          </p:cNvPr>
          <p:cNvSpPr>
            <a:spLocks noGrp="1"/>
          </p:cNvSpPr>
          <p:nvPr>
            <p:ph type="title"/>
          </p:nvPr>
        </p:nvSpPr>
        <p:spPr/>
        <p:txBody>
          <a:bodyPr/>
          <a:lstStyle/>
          <a:p>
            <a:pPr algn="ctr"/>
            <a:r>
              <a:rPr lang="en-US" dirty="0"/>
              <a:t>Social Media Influencers</a:t>
            </a:r>
          </a:p>
        </p:txBody>
      </p:sp>
      <p:sp>
        <p:nvSpPr>
          <p:cNvPr id="3" name="Content Placeholder 2">
            <a:extLst>
              <a:ext uri="{FF2B5EF4-FFF2-40B4-BE49-F238E27FC236}">
                <a16:creationId xmlns:a16="http://schemas.microsoft.com/office/drawing/2014/main" id="{7985B8C5-0BFD-094B-AB1F-DBD732738060}"/>
              </a:ext>
            </a:extLst>
          </p:cNvPr>
          <p:cNvSpPr>
            <a:spLocks noGrp="1"/>
          </p:cNvSpPr>
          <p:nvPr>
            <p:ph idx="1"/>
          </p:nvPr>
        </p:nvSpPr>
        <p:spPr>
          <a:xfrm>
            <a:off x="838200" y="1371600"/>
            <a:ext cx="10515600" cy="5121275"/>
          </a:xfrm>
        </p:spPr>
        <p:txBody>
          <a:bodyPr>
            <a:noAutofit/>
          </a:bodyPr>
          <a:lstStyle/>
          <a:p>
            <a:pPr marL="0" indent="0">
              <a:buNone/>
            </a:pPr>
            <a:r>
              <a:rPr lang="en-US" sz="2600" dirty="0"/>
              <a:t> Influencers is a fairly new concept and is being used more often, especially by providers in practices.  It is a great way for a provider to increase their reputation, get certain brand recognition for a third party.</a:t>
            </a:r>
          </a:p>
          <a:p>
            <a:pPr marL="0" indent="0">
              <a:buNone/>
            </a:pPr>
            <a:endParaRPr lang="en-US" sz="2600" dirty="0"/>
          </a:p>
          <a:p>
            <a:pPr marL="0" indent="0">
              <a:buNone/>
            </a:pPr>
            <a:r>
              <a:rPr lang="en-US" sz="2600" dirty="0"/>
              <a:t>By definition, an influencer on social media is as follows:</a:t>
            </a:r>
          </a:p>
          <a:p>
            <a:pPr marL="0" indent="0">
              <a:buNone/>
            </a:pPr>
            <a:r>
              <a:rPr lang="en-US" sz="2600" dirty="0"/>
              <a:t>” A person with the ability to influence potential buyers of a product or service by promoting or recommending the items on social media”</a:t>
            </a:r>
          </a:p>
          <a:p>
            <a:pPr marL="0" indent="0">
              <a:buNone/>
            </a:pPr>
            <a:endParaRPr lang="en-US" sz="2600" dirty="0"/>
          </a:p>
          <a:p>
            <a:pPr marL="0" indent="0">
              <a:buNone/>
            </a:pPr>
            <a:r>
              <a:rPr lang="en-US" sz="2600" dirty="0"/>
              <a:t>Although this can be a great outlet for marketing a practice, the owners of the practice may want to be involved to ensure that the brands their employees are influencing are representative of their practice.  </a:t>
            </a:r>
          </a:p>
        </p:txBody>
      </p:sp>
    </p:spTree>
    <p:extLst>
      <p:ext uri="{BB962C8B-B14F-4D97-AF65-F5344CB8AC3E}">
        <p14:creationId xmlns:p14="http://schemas.microsoft.com/office/powerpoint/2010/main" val="183516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AD79-26F6-4945-A868-A7CA01EE5173}"/>
              </a:ext>
            </a:extLst>
          </p:cNvPr>
          <p:cNvSpPr>
            <a:spLocks noGrp="1"/>
          </p:cNvSpPr>
          <p:nvPr>
            <p:ph type="title"/>
          </p:nvPr>
        </p:nvSpPr>
        <p:spPr/>
        <p:txBody>
          <a:bodyPr/>
          <a:lstStyle/>
          <a:p>
            <a:pPr algn="ctr"/>
            <a:r>
              <a:rPr lang="en-US" dirty="0"/>
              <a:t>Influencers Continued</a:t>
            </a:r>
          </a:p>
        </p:txBody>
      </p:sp>
      <p:sp>
        <p:nvSpPr>
          <p:cNvPr id="3" name="Content Placeholder 2">
            <a:extLst>
              <a:ext uri="{FF2B5EF4-FFF2-40B4-BE49-F238E27FC236}">
                <a16:creationId xmlns:a16="http://schemas.microsoft.com/office/drawing/2014/main" id="{A372568E-83C6-0740-AC94-9F788FC0779C}"/>
              </a:ext>
            </a:extLst>
          </p:cNvPr>
          <p:cNvSpPr>
            <a:spLocks noGrp="1"/>
          </p:cNvSpPr>
          <p:nvPr>
            <p:ph idx="1"/>
          </p:nvPr>
        </p:nvSpPr>
        <p:spPr/>
        <p:txBody>
          <a:bodyPr/>
          <a:lstStyle/>
          <a:p>
            <a:pPr marL="0" indent="0">
              <a:buNone/>
            </a:pPr>
            <a:r>
              <a:rPr lang="en-US" dirty="0"/>
              <a:t>Although influencers definitely add to the reputation of the practice and to themselves, it is vital to a practice to fully understand what type of products or brands are being used by the influencer and to ensure that the platform used by the influencer has disclaimer language that does not necessarily link it directly with the practice.</a:t>
            </a:r>
          </a:p>
          <a:p>
            <a:pPr marL="0" indent="0">
              <a:buNone/>
            </a:pPr>
            <a:endParaRPr lang="en-US" dirty="0"/>
          </a:p>
          <a:p>
            <a:pPr marL="0" indent="0">
              <a:buNone/>
            </a:pPr>
            <a:r>
              <a:rPr lang="en-US" dirty="0"/>
              <a:t>Having a written policy about this and speaking directly to your employees will help control what is being posted, what products or brands are being used and to tailor it either with the support of the practice or not, depending on the circumstances.</a:t>
            </a:r>
          </a:p>
        </p:txBody>
      </p:sp>
    </p:spTree>
    <p:extLst>
      <p:ext uri="{BB962C8B-B14F-4D97-AF65-F5344CB8AC3E}">
        <p14:creationId xmlns:p14="http://schemas.microsoft.com/office/powerpoint/2010/main" val="163066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902044" y="939114"/>
            <a:ext cx="9700054" cy="5509200"/>
          </a:xfrm>
          <a:prstGeom prst="rect">
            <a:avLst/>
          </a:prstGeom>
          <a:noFill/>
        </p:spPr>
        <p:txBody>
          <a:bodyPr wrap="square" rtlCol="0">
            <a:spAutoFit/>
          </a:bodyPr>
          <a:lstStyle/>
          <a:p>
            <a:pPr algn="ctr"/>
            <a:r>
              <a:rPr lang="en-US" sz="3200" dirty="0"/>
              <a:t>As we all know, there are a number of forms that we must sign prior to seeing any provider these days.  These forms include a variation of the following:</a:t>
            </a:r>
          </a:p>
          <a:p>
            <a:pPr algn="ctr"/>
            <a:endParaRPr lang="en-US" sz="3200" dirty="0"/>
          </a:p>
          <a:p>
            <a:pPr marL="514350" indent="-514350" algn="ctr">
              <a:buAutoNum type="arabicPeriod"/>
            </a:pPr>
            <a:r>
              <a:rPr lang="en-US" sz="3200" dirty="0"/>
              <a:t>Consent for Treatment</a:t>
            </a:r>
          </a:p>
          <a:p>
            <a:pPr marL="514350" indent="-514350" algn="ctr">
              <a:buAutoNum type="arabicPeriod"/>
            </a:pPr>
            <a:r>
              <a:rPr lang="en-US" sz="3200" dirty="0"/>
              <a:t>Office Policies</a:t>
            </a:r>
          </a:p>
          <a:p>
            <a:pPr marL="514350" indent="-514350" algn="ctr">
              <a:buAutoNum type="arabicPeriod"/>
            </a:pPr>
            <a:r>
              <a:rPr lang="en-US" sz="3200" dirty="0"/>
              <a:t>Financial Responsibility</a:t>
            </a:r>
          </a:p>
          <a:p>
            <a:pPr marL="514350" indent="-514350" algn="ctr">
              <a:buAutoNum type="arabicPeriod"/>
            </a:pPr>
            <a:r>
              <a:rPr lang="en-US" sz="3200" dirty="0"/>
              <a:t>HIPAA Privacy Notices</a:t>
            </a:r>
          </a:p>
          <a:p>
            <a:pPr marL="514350" indent="-514350" algn="ctr">
              <a:buAutoNum type="arabicPeriod"/>
            </a:pPr>
            <a:r>
              <a:rPr lang="en-US" sz="3200" dirty="0"/>
              <a:t>Covid-19 guidelines and restrictions</a:t>
            </a:r>
          </a:p>
          <a:p>
            <a:pPr marL="514350" indent="-514350" algn="ctr">
              <a:buAutoNum type="arabicPeriod"/>
            </a:pPr>
            <a:r>
              <a:rPr lang="en-US" sz="3200" dirty="0"/>
              <a:t>Patient Waivers</a:t>
            </a:r>
          </a:p>
          <a:p>
            <a:pPr marL="514350" indent="-514350" algn="ctr">
              <a:buAutoNum type="arabicPeriod"/>
            </a:pPr>
            <a:r>
              <a:rPr lang="en-US" sz="3200" dirty="0"/>
              <a:t>Telehealth</a:t>
            </a:r>
          </a:p>
        </p:txBody>
      </p:sp>
    </p:spTree>
    <p:extLst>
      <p:ext uri="{BB962C8B-B14F-4D97-AF65-F5344CB8AC3E}">
        <p14:creationId xmlns:p14="http://schemas.microsoft.com/office/powerpoint/2010/main" val="215252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5C1E-BFF6-AB4D-8369-051E062C88A6}"/>
              </a:ext>
            </a:extLst>
          </p:cNvPr>
          <p:cNvSpPr>
            <a:spLocks noGrp="1"/>
          </p:cNvSpPr>
          <p:nvPr>
            <p:ph type="title"/>
          </p:nvPr>
        </p:nvSpPr>
        <p:spPr/>
        <p:txBody>
          <a:bodyPr/>
          <a:lstStyle/>
          <a:p>
            <a:pPr algn="ctr"/>
            <a:r>
              <a:rPr lang="en-US" b="1" u="sng" dirty="0"/>
              <a:t>CONCLUSION</a:t>
            </a:r>
          </a:p>
        </p:txBody>
      </p:sp>
      <p:sp>
        <p:nvSpPr>
          <p:cNvPr id="3" name="Content Placeholder 2">
            <a:extLst>
              <a:ext uri="{FF2B5EF4-FFF2-40B4-BE49-F238E27FC236}">
                <a16:creationId xmlns:a16="http://schemas.microsoft.com/office/drawing/2014/main" id="{08A37073-9B9E-934B-BF80-A77F42A04CB0}"/>
              </a:ext>
            </a:extLst>
          </p:cNvPr>
          <p:cNvSpPr>
            <a:spLocks noGrp="1"/>
          </p:cNvSpPr>
          <p:nvPr>
            <p:ph idx="1"/>
          </p:nvPr>
        </p:nvSpPr>
        <p:spPr/>
        <p:txBody>
          <a:bodyPr>
            <a:normAutofit lnSpcReduction="10000"/>
          </a:bodyPr>
          <a:lstStyle/>
          <a:p>
            <a:pPr marL="0" indent="0" algn="just">
              <a:buNone/>
            </a:pPr>
            <a:r>
              <a:rPr lang="en-US" sz="2400" dirty="0"/>
              <a:t>In conclusion, there are many ways to protect a practice from unwanted litigation or issues that may stem from either the patient or directly from their employees.</a:t>
            </a:r>
          </a:p>
          <a:p>
            <a:pPr marL="0" indent="0" algn="just">
              <a:buNone/>
            </a:pPr>
            <a:r>
              <a:rPr lang="en-US" sz="2400" dirty="0"/>
              <a:t>Keep in mind the following:</a:t>
            </a:r>
          </a:p>
          <a:p>
            <a:pPr algn="just"/>
            <a:r>
              <a:rPr lang="en-US" sz="2400" dirty="0"/>
              <a:t>Consent forms are important to properly provide notice to the patient in order to avoid unnecessary disagreements or problems during their treatment.  As the office grows, consent forms should always be updated accordingly to be inline with the practice policies.</a:t>
            </a:r>
          </a:p>
          <a:p>
            <a:pPr algn="just"/>
            <a:r>
              <a:rPr lang="en-US" sz="2400" dirty="0"/>
              <a:t>Marketing a practice is always a great way to increase the reputation and visibility of the practice, but if it is not done pursuant to HIPAA laws, it can cause a HIPAA breach, which can be very expensive and burdensome to the practice.  Having policies in place, will help provide employees guidelines to prevent any issues and still be able to advertise for the practice.</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4104097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flag&#10;&#10;Description automatically generated">
            <a:extLst>
              <a:ext uri="{FF2B5EF4-FFF2-40B4-BE49-F238E27FC236}">
                <a16:creationId xmlns:a16="http://schemas.microsoft.com/office/drawing/2014/main" id="{8567A8C7-30C2-834D-877C-A71421A54856}"/>
              </a:ext>
            </a:extLst>
          </p:cNvPr>
          <p:cNvPicPr/>
          <p:nvPr/>
        </p:nvPicPr>
        <p:blipFill>
          <a:blip r:embed="rId2"/>
          <a:stretch>
            <a:fillRect/>
          </a:stretch>
        </p:blipFill>
        <p:spPr>
          <a:xfrm>
            <a:off x="2599690" y="1957070"/>
            <a:ext cx="1070610" cy="1332230"/>
          </a:xfrm>
          <a:prstGeom prst="rect">
            <a:avLst/>
          </a:prstGeom>
          <a:solidFill>
            <a:schemeClr val="tx1">
              <a:lumMod val="95000"/>
              <a:lumOff val="5000"/>
            </a:schemeClr>
          </a:solidFill>
        </p:spPr>
      </p:pic>
      <p:pic>
        <p:nvPicPr>
          <p:cNvPr id="9" name="Picture 8" descr="A close up of a logo&#10;&#10;Description automatically generated">
            <a:extLst>
              <a:ext uri="{FF2B5EF4-FFF2-40B4-BE49-F238E27FC236}">
                <a16:creationId xmlns:a16="http://schemas.microsoft.com/office/drawing/2014/main" id="{583E44F0-85DC-1B4D-A4EE-2BA947E9941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340860" y="1957070"/>
            <a:ext cx="2886074" cy="1332230"/>
          </a:xfrm>
          <a:prstGeom prst="rect">
            <a:avLst/>
          </a:prstGeom>
        </p:spPr>
      </p:pic>
      <p:pic>
        <p:nvPicPr>
          <p:cNvPr id="10" name="Picture 9">
            <a:extLst>
              <a:ext uri="{FF2B5EF4-FFF2-40B4-BE49-F238E27FC236}">
                <a16:creationId xmlns:a16="http://schemas.microsoft.com/office/drawing/2014/main" id="{E65B5056-226C-6D49-8605-55CD6406FC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592694" y="2084070"/>
            <a:ext cx="2783206" cy="1471930"/>
          </a:xfrm>
          <a:prstGeom prst="rect">
            <a:avLst/>
          </a:prstGeom>
        </p:spPr>
      </p:pic>
    </p:spTree>
    <p:extLst>
      <p:ext uri="{BB962C8B-B14F-4D97-AF65-F5344CB8AC3E}">
        <p14:creationId xmlns:p14="http://schemas.microsoft.com/office/powerpoint/2010/main" val="277871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902044" y="939114"/>
            <a:ext cx="9700054" cy="4524315"/>
          </a:xfrm>
          <a:prstGeom prst="rect">
            <a:avLst/>
          </a:prstGeom>
          <a:noFill/>
        </p:spPr>
        <p:txBody>
          <a:bodyPr wrap="square" rtlCol="0">
            <a:spAutoFit/>
          </a:bodyPr>
          <a:lstStyle/>
          <a:p>
            <a:pPr algn="ctr"/>
            <a:endParaRPr lang="en-US" sz="3200" dirty="0"/>
          </a:p>
          <a:p>
            <a:pPr algn="ctr"/>
            <a:r>
              <a:rPr lang="en-US" sz="3200" b="1" u="sng" dirty="0"/>
              <a:t>CONSENT FOR TREATMENT</a:t>
            </a:r>
            <a:endParaRPr lang="en-US" sz="3200" dirty="0"/>
          </a:p>
          <a:p>
            <a:pPr algn="ctr"/>
            <a:endParaRPr lang="en-US" sz="3200" b="1" u="sng" dirty="0"/>
          </a:p>
          <a:p>
            <a:pPr algn="just"/>
            <a:r>
              <a:rPr lang="en-US" sz="3200" dirty="0"/>
              <a:t>These forms typically have information about the type of treatment that will be rendered at the office, the benefits of the treatment, the risks involved in receiving the treatments and the options the patient has prior to treatment.</a:t>
            </a:r>
          </a:p>
          <a:p>
            <a:pPr marL="514350" indent="-514350" algn="ctr">
              <a:buAutoNum type="arabicPeriod"/>
            </a:pPr>
            <a:endParaRPr lang="en-US" sz="3200" dirty="0"/>
          </a:p>
        </p:txBody>
      </p:sp>
    </p:spTree>
    <p:extLst>
      <p:ext uri="{BB962C8B-B14F-4D97-AF65-F5344CB8AC3E}">
        <p14:creationId xmlns:p14="http://schemas.microsoft.com/office/powerpoint/2010/main" val="738110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902044" y="939114"/>
            <a:ext cx="9700054" cy="6001643"/>
          </a:xfrm>
          <a:prstGeom prst="rect">
            <a:avLst/>
          </a:prstGeom>
          <a:noFill/>
        </p:spPr>
        <p:txBody>
          <a:bodyPr wrap="square" rtlCol="0">
            <a:spAutoFit/>
          </a:bodyPr>
          <a:lstStyle/>
          <a:p>
            <a:pPr algn="ctr"/>
            <a:r>
              <a:rPr lang="en-US" sz="3200" dirty="0"/>
              <a:t>As long as the consent for treatment outlines the pros and cons and provides enough information for the patient to give their informed consent, then the form provided its purpose.</a:t>
            </a:r>
          </a:p>
          <a:p>
            <a:pPr algn="just"/>
            <a:endParaRPr lang="en-US" sz="3200" dirty="0"/>
          </a:p>
          <a:p>
            <a:pPr algn="just"/>
            <a:r>
              <a:rPr lang="en-US" sz="3200" dirty="0"/>
              <a:t>Example: Dental Extraction</a:t>
            </a:r>
          </a:p>
          <a:p>
            <a:pPr marL="457200" indent="-457200" algn="just">
              <a:buFont typeface="Arial" panose="020B0604020202020204" pitchFamily="34" charset="0"/>
              <a:buChar char="•"/>
            </a:pPr>
            <a:r>
              <a:rPr lang="en-US" sz="3200" dirty="0"/>
              <a:t>Patient needs to know what happens during the procedure</a:t>
            </a:r>
          </a:p>
          <a:p>
            <a:pPr marL="457200" indent="-457200" algn="just">
              <a:buFont typeface="Arial" panose="020B0604020202020204" pitchFamily="34" charset="0"/>
              <a:buChar char="•"/>
            </a:pPr>
            <a:r>
              <a:rPr lang="en-US" sz="3200" dirty="0"/>
              <a:t>What consequences could they expect as a result of the procedure</a:t>
            </a:r>
          </a:p>
          <a:p>
            <a:pPr marL="457200" indent="-457200" algn="just">
              <a:buFont typeface="Arial" panose="020B0604020202020204" pitchFamily="34" charset="0"/>
              <a:buChar char="•"/>
            </a:pPr>
            <a:r>
              <a:rPr lang="en-US" sz="3200" dirty="0"/>
              <a:t>What other options do they have</a:t>
            </a:r>
          </a:p>
          <a:p>
            <a:pPr algn="just"/>
            <a:endParaRPr lang="en-US" sz="3200" dirty="0"/>
          </a:p>
        </p:txBody>
      </p:sp>
    </p:spTree>
    <p:extLst>
      <p:ext uri="{BB962C8B-B14F-4D97-AF65-F5344CB8AC3E}">
        <p14:creationId xmlns:p14="http://schemas.microsoft.com/office/powerpoint/2010/main" val="689199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lgn="just">
              <a:buNone/>
            </a:pPr>
            <a:r>
              <a:rPr lang="en-US" dirty="0"/>
              <a:t>These forms typically have information about how the office operates.  It contains information so the patient understands what is expected of them, what is expected of the practice and what to expect during each of their visits.</a:t>
            </a:r>
          </a:p>
          <a:p>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902044" y="939114"/>
            <a:ext cx="9700054" cy="584775"/>
          </a:xfrm>
          <a:prstGeom prst="rect">
            <a:avLst/>
          </a:prstGeom>
          <a:noFill/>
        </p:spPr>
        <p:txBody>
          <a:bodyPr wrap="square" rtlCol="0">
            <a:spAutoFit/>
          </a:bodyPr>
          <a:lstStyle/>
          <a:p>
            <a:pPr algn="ctr"/>
            <a:r>
              <a:rPr lang="en-US" sz="3200" b="1" u="sng" dirty="0"/>
              <a:t>OFFICE POLICIES</a:t>
            </a:r>
          </a:p>
        </p:txBody>
      </p:sp>
    </p:spTree>
    <p:extLst>
      <p:ext uri="{BB962C8B-B14F-4D97-AF65-F5344CB8AC3E}">
        <p14:creationId xmlns:p14="http://schemas.microsoft.com/office/powerpoint/2010/main" val="4002081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0" y="543698"/>
            <a:ext cx="12192000" cy="4401205"/>
          </a:xfrm>
          <a:prstGeom prst="rect">
            <a:avLst/>
          </a:prstGeom>
          <a:noFill/>
        </p:spPr>
        <p:txBody>
          <a:bodyPr wrap="square" rtlCol="0">
            <a:spAutoFit/>
          </a:bodyPr>
          <a:lstStyle/>
          <a:p>
            <a:pPr algn="ctr"/>
            <a:r>
              <a:rPr lang="en-US" sz="3200" dirty="0"/>
              <a:t>Standard Office Policies</a:t>
            </a:r>
          </a:p>
          <a:p>
            <a:pPr lvl="1"/>
            <a:endParaRPr lang="en-US" sz="3200" dirty="0"/>
          </a:p>
          <a:p>
            <a:pPr marL="800100" lvl="1" indent="-342900">
              <a:buFont typeface="Arial" panose="020B0604020202020204" pitchFamily="34" charset="0"/>
              <a:buChar char="•"/>
            </a:pPr>
            <a:r>
              <a:rPr lang="en-US" sz="2400" dirty="0"/>
              <a:t>What information does the patient needs to bring during their visit? (i.e. insurance card)</a:t>
            </a:r>
          </a:p>
          <a:p>
            <a:pPr marL="800100" lvl="1" indent="-342900">
              <a:buFont typeface="Arial" panose="020B0604020202020204" pitchFamily="34" charset="0"/>
              <a:buChar char="•"/>
            </a:pPr>
            <a:r>
              <a:rPr lang="en-US" sz="2400" dirty="0"/>
              <a:t>What happens if the patient needs to cancel or reschedule their visit?</a:t>
            </a:r>
          </a:p>
          <a:p>
            <a:pPr marL="800100" lvl="1" indent="-342900">
              <a:buFont typeface="Arial" panose="020B0604020202020204" pitchFamily="34" charset="0"/>
              <a:buChar char="•"/>
            </a:pPr>
            <a:r>
              <a:rPr lang="en-US" sz="2400" dirty="0"/>
              <a:t>What happens if the patient is late to a scheduled appointment?</a:t>
            </a:r>
          </a:p>
          <a:p>
            <a:pPr marL="800100" lvl="1" indent="-342900">
              <a:buFont typeface="Arial" panose="020B0604020202020204" pitchFamily="34" charset="0"/>
              <a:buChar char="•"/>
            </a:pPr>
            <a:r>
              <a:rPr lang="en-US" sz="2400" dirty="0"/>
              <a:t>What information does the patient need to update the practice with during each visit?</a:t>
            </a:r>
          </a:p>
          <a:p>
            <a:pPr lvl="1"/>
            <a:endParaRPr lang="en-US" sz="2400" dirty="0"/>
          </a:p>
          <a:p>
            <a:pPr lvl="1"/>
            <a:r>
              <a:rPr lang="en-US" sz="2400" dirty="0"/>
              <a:t>All of the above is important to assist with the communication between the patient and the practice.  To ensure that there are no misunderstandings, which could delay or prevent the patient from receiving the necessary medical care.</a:t>
            </a:r>
          </a:p>
          <a:p>
            <a:pPr lvl="1"/>
            <a:endParaRPr lang="en-US" sz="2400" dirty="0"/>
          </a:p>
        </p:txBody>
      </p:sp>
    </p:spTree>
    <p:extLst>
      <p:ext uri="{BB962C8B-B14F-4D97-AF65-F5344CB8AC3E}">
        <p14:creationId xmlns:p14="http://schemas.microsoft.com/office/powerpoint/2010/main" val="3679443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7C202D-B8B1-2C4C-8918-D018D216ADE5}"/>
              </a:ext>
            </a:extLst>
          </p:cNvPr>
          <p:cNvSpPr>
            <a:spLocks noGrp="1"/>
          </p:cNvSpPr>
          <p:nvPr>
            <p:ph idx="1"/>
          </p:nvPr>
        </p:nvSpPr>
        <p:spPr>
          <a:xfrm>
            <a:off x="1130300" y="1760706"/>
            <a:ext cx="9855200" cy="4416258"/>
          </a:xfrm>
        </p:spPr>
        <p:txBody>
          <a:bodyPr>
            <a:normAutofit/>
          </a:bodyPr>
          <a:lstStyle/>
          <a:p>
            <a:pPr marL="0" indent="0" algn="just">
              <a:buNone/>
            </a:pPr>
            <a:r>
              <a:rPr lang="en-US" dirty="0"/>
              <a:t>	</a:t>
            </a:r>
          </a:p>
          <a:p>
            <a:pPr marL="0" indent="0">
              <a:buNone/>
            </a:pPr>
            <a:endParaRPr lang="en-US" dirty="0"/>
          </a:p>
        </p:txBody>
      </p:sp>
      <p:sp>
        <p:nvSpPr>
          <p:cNvPr id="5" name="TextBox 4">
            <a:extLst>
              <a:ext uri="{FF2B5EF4-FFF2-40B4-BE49-F238E27FC236}">
                <a16:creationId xmlns:a16="http://schemas.microsoft.com/office/drawing/2014/main" id="{6EBC4565-8D72-FB41-951C-89CF525D1543}"/>
              </a:ext>
            </a:extLst>
          </p:cNvPr>
          <p:cNvSpPr txBox="1"/>
          <p:nvPr/>
        </p:nvSpPr>
        <p:spPr>
          <a:xfrm>
            <a:off x="1130300" y="291414"/>
            <a:ext cx="9700054" cy="6494085"/>
          </a:xfrm>
          <a:prstGeom prst="rect">
            <a:avLst/>
          </a:prstGeom>
          <a:noFill/>
        </p:spPr>
        <p:txBody>
          <a:bodyPr wrap="square" rtlCol="0">
            <a:spAutoFit/>
          </a:bodyPr>
          <a:lstStyle/>
          <a:p>
            <a:pPr algn="ctr"/>
            <a:endParaRPr lang="en-US" sz="3200" dirty="0"/>
          </a:p>
          <a:p>
            <a:pPr algn="ctr"/>
            <a:r>
              <a:rPr lang="en-US" sz="3200" b="1" u="sng" dirty="0"/>
              <a:t>FINANCIAL RESPONSIBILITY</a:t>
            </a:r>
            <a:endParaRPr lang="en-US" sz="3200" dirty="0"/>
          </a:p>
          <a:p>
            <a:pPr algn="ctr"/>
            <a:endParaRPr lang="en-US" sz="3200" b="1" u="sng" dirty="0"/>
          </a:p>
          <a:p>
            <a:pPr algn="just"/>
            <a:r>
              <a:rPr lang="en-US" sz="3200" dirty="0"/>
              <a:t>These forms are very important for both the practice and the patient.  Practices vary on how they are paid.  Some are paid by insurance directly as being in-network providers, some are out-of-network providers and some accept Medicare as payment.  </a:t>
            </a:r>
          </a:p>
          <a:p>
            <a:pPr algn="just"/>
            <a:endParaRPr lang="en-US" sz="3200" dirty="0"/>
          </a:p>
          <a:p>
            <a:pPr algn="just"/>
            <a:r>
              <a:rPr lang="en-US" sz="3200" dirty="0"/>
              <a:t>Understanding how the practice can be paid, will prevent confusion and/or disagreement when it is time for the patient to pay for services rendered.</a:t>
            </a:r>
          </a:p>
          <a:p>
            <a:pPr marL="514350" indent="-514350" algn="ctr">
              <a:buAutoNum type="arabicPeriod"/>
            </a:pPr>
            <a:endParaRPr lang="en-US" sz="3200" dirty="0"/>
          </a:p>
        </p:txBody>
      </p:sp>
    </p:spTree>
    <p:extLst>
      <p:ext uri="{BB962C8B-B14F-4D97-AF65-F5344CB8AC3E}">
        <p14:creationId xmlns:p14="http://schemas.microsoft.com/office/powerpoint/2010/main" val="105616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4FBFD-78CC-5A43-BCAB-AC647F49997C}"/>
              </a:ext>
            </a:extLst>
          </p:cNvPr>
          <p:cNvSpPr>
            <a:spLocks noGrp="1"/>
          </p:cNvSpPr>
          <p:nvPr>
            <p:ph type="title"/>
          </p:nvPr>
        </p:nvSpPr>
        <p:spPr>
          <a:xfrm>
            <a:off x="1141413" y="221294"/>
            <a:ext cx="9905998" cy="1905000"/>
          </a:xfrm>
        </p:spPr>
        <p:txBody>
          <a:bodyPr>
            <a:normAutofit/>
          </a:bodyPr>
          <a:lstStyle/>
          <a:p>
            <a:pPr algn="ctr"/>
            <a:r>
              <a:rPr lang="en-US" sz="4400" dirty="0"/>
              <a:t>Different Types of Insurance</a:t>
            </a:r>
          </a:p>
        </p:txBody>
      </p:sp>
      <p:sp>
        <p:nvSpPr>
          <p:cNvPr id="3" name="Content Placeholder 2">
            <a:extLst>
              <a:ext uri="{FF2B5EF4-FFF2-40B4-BE49-F238E27FC236}">
                <a16:creationId xmlns:a16="http://schemas.microsoft.com/office/drawing/2014/main" id="{0C0E806F-4BA6-C543-B2F3-A61F048DC96A}"/>
              </a:ext>
            </a:extLst>
          </p:cNvPr>
          <p:cNvSpPr>
            <a:spLocks noGrp="1"/>
          </p:cNvSpPr>
          <p:nvPr>
            <p:ph idx="1"/>
          </p:nvPr>
        </p:nvSpPr>
        <p:spPr>
          <a:xfrm>
            <a:off x="1141413" y="2031999"/>
            <a:ext cx="9905998" cy="4005545"/>
          </a:xfrm>
        </p:spPr>
        <p:txBody>
          <a:bodyPr>
            <a:normAutofit/>
          </a:bodyPr>
          <a:lstStyle/>
          <a:p>
            <a:pPr marL="457200" lvl="1" indent="0">
              <a:buNone/>
            </a:pPr>
            <a:endParaRPr lang="en-US" sz="2800" dirty="0"/>
          </a:p>
          <a:p>
            <a:pPr marL="457200" lvl="1" indent="0">
              <a:buNone/>
            </a:pPr>
            <a:r>
              <a:rPr lang="en-US" sz="2800" dirty="0"/>
              <a:t>What does it mean to be in or out of network?  This is very important for a provider to inform the patient because it could drastically change the amount owed by the patient for services rendered.</a:t>
            </a:r>
          </a:p>
        </p:txBody>
      </p:sp>
    </p:spTree>
    <p:extLst>
      <p:ext uri="{BB962C8B-B14F-4D97-AF65-F5344CB8AC3E}">
        <p14:creationId xmlns:p14="http://schemas.microsoft.com/office/powerpoint/2010/main" val="2758409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4081</TotalTime>
  <Words>2613</Words>
  <Application>Microsoft Macintosh PowerPoint</Application>
  <PresentationFormat>Widescreen</PresentationFormat>
  <Paragraphs>188</Paragraphs>
  <Slides>31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Drafting Practice Consent Forms and Understanding Marketing under HIPAA</vt:lpstr>
      <vt:lpstr>Introduction regarding Consent Forms</vt:lpstr>
      <vt:lpstr>PowerPoint Presentation</vt:lpstr>
      <vt:lpstr>PowerPoint Presentation</vt:lpstr>
      <vt:lpstr>PowerPoint Presentation</vt:lpstr>
      <vt:lpstr>PowerPoint Presentation</vt:lpstr>
      <vt:lpstr>PowerPoint Presentation</vt:lpstr>
      <vt:lpstr>PowerPoint Presentation</vt:lpstr>
      <vt:lpstr>Different Types of Insurance</vt:lpstr>
      <vt:lpstr>In-Network Provider </vt:lpstr>
      <vt:lpstr>PowerPoint Presentation</vt:lpstr>
      <vt:lpstr>Medicare Coverage</vt:lpstr>
      <vt:lpstr>PowerPoint Presentation</vt:lpstr>
      <vt:lpstr>PowerPoint Presentation</vt:lpstr>
      <vt:lpstr>PowerPoint Presentation</vt:lpstr>
      <vt:lpstr>Photographs/Videos/Recordings</vt:lpstr>
      <vt:lpstr>Patient Testimonials</vt:lpstr>
      <vt:lpstr>TELEHEALTH CONSENT</vt:lpstr>
      <vt:lpstr>Telehealth Consent Forms</vt:lpstr>
      <vt:lpstr>Telehealth Consent Forms</vt:lpstr>
      <vt:lpstr>Introduction Regarding HIPAA and Marketing</vt:lpstr>
      <vt:lpstr>HIPAA PHI</vt:lpstr>
      <vt:lpstr>What is Considered Social Media?</vt:lpstr>
      <vt:lpstr>What are Common Marketing Violations under HIPAA through Social Media? </vt:lpstr>
      <vt:lpstr>Additional Violations under HIPAA</vt:lpstr>
      <vt:lpstr>Preventing Office HIPAA Violations</vt:lpstr>
      <vt:lpstr>What Should be Included in a Social Media Policy</vt:lpstr>
      <vt:lpstr>Social Media Influencers</vt:lpstr>
      <vt:lpstr>Influencers Continued</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Legal and Financial Issues that Arise During the Purchase or Sale of a Health Care Practice</dc:title>
  <dc:creator>Stephanie Rodin</dc:creator>
  <cp:lastModifiedBy>Stephanie Rodin</cp:lastModifiedBy>
  <cp:revision>125</cp:revision>
  <cp:lastPrinted>2021-03-26T20:48:44Z</cp:lastPrinted>
  <dcterms:created xsi:type="dcterms:W3CDTF">2018-06-20T16:59:23Z</dcterms:created>
  <dcterms:modified xsi:type="dcterms:W3CDTF">2021-03-26T20:52:45Z</dcterms:modified>
</cp:coreProperties>
</file>